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4"/>
  </p:notesMasterIdLst>
  <p:handoutMasterIdLst>
    <p:handoutMasterId r:id="rId105"/>
  </p:handoutMasterIdLst>
  <p:sldIdLst>
    <p:sldId id="1163" r:id="rId2"/>
    <p:sldId id="1156" r:id="rId3"/>
    <p:sldId id="259" r:id="rId4"/>
    <p:sldId id="260" r:id="rId5"/>
    <p:sldId id="348" r:id="rId6"/>
    <p:sldId id="379" r:id="rId7"/>
    <p:sldId id="380" r:id="rId8"/>
    <p:sldId id="381" r:id="rId9"/>
    <p:sldId id="261" r:id="rId10"/>
    <p:sldId id="262" r:id="rId11"/>
    <p:sldId id="263" r:id="rId12"/>
    <p:sldId id="264" r:id="rId13"/>
    <p:sldId id="266" r:id="rId14"/>
    <p:sldId id="1164" r:id="rId15"/>
    <p:sldId id="268" r:id="rId16"/>
    <p:sldId id="269" r:id="rId17"/>
    <p:sldId id="270" r:id="rId18"/>
    <p:sldId id="271" r:id="rId19"/>
    <p:sldId id="272" r:id="rId20"/>
    <p:sldId id="1157" r:id="rId21"/>
    <p:sldId id="274" r:id="rId22"/>
    <p:sldId id="275" r:id="rId23"/>
    <p:sldId id="276" r:id="rId24"/>
    <p:sldId id="1158" r:id="rId25"/>
    <p:sldId id="277" r:id="rId26"/>
    <p:sldId id="278" r:id="rId27"/>
    <p:sldId id="282" r:id="rId28"/>
    <p:sldId id="283" r:id="rId29"/>
    <p:sldId id="284" r:id="rId30"/>
    <p:sldId id="285" r:id="rId31"/>
    <p:sldId id="288" r:id="rId32"/>
    <p:sldId id="416" r:id="rId33"/>
    <p:sldId id="290" r:id="rId34"/>
    <p:sldId id="291" r:id="rId35"/>
    <p:sldId id="292" r:id="rId36"/>
    <p:sldId id="294" r:id="rId37"/>
    <p:sldId id="295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289" r:id="rId55"/>
    <p:sldId id="314" r:id="rId56"/>
    <p:sldId id="415" r:id="rId57"/>
    <p:sldId id="315" r:id="rId58"/>
    <p:sldId id="316" r:id="rId59"/>
    <p:sldId id="317" r:id="rId60"/>
    <p:sldId id="318" r:id="rId61"/>
    <p:sldId id="319" r:id="rId62"/>
    <p:sldId id="320" r:id="rId63"/>
    <p:sldId id="321" r:id="rId64"/>
    <p:sldId id="322" r:id="rId65"/>
    <p:sldId id="323" r:id="rId66"/>
    <p:sldId id="324" r:id="rId67"/>
    <p:sldId id="325" r:id="rId68"/>
    <p:sldId id="326" r:id="rId69"/>
    <p:sldId id="327" r:id="rId70"/>
    <p:sldId id="328" r:id="rId71"/>
    <p:sldId id="329" r:id="rId72"/>
    <p:sldId id="330" r:id="rId73"/>
    <p:sldId id="331" r:id="rId74"/>
    <p:sldId id="332" r:id="rId75"/>
    <p:sldId id="333" r:id="rId76"/>
    <p:sldId id="334" r:id="rId77"/>
    <p:sldId id="335" r:id="rId78"/>
    <p:sldId id="336" r:id="rId79"/>
    <p:sldId id="337" r:id="rId80"/>
    <p:sldId id="338" r:id="rId81"/>
    <p:sldId id="339" r:id="rId82"/>
    <p:sldId id="340" r:id="rId83"/>
    <p:sldId id="342" r:id="rId84"/>
    <p:sldId id="343" r:id="rId85"/>
    <p:sldId id="1159" r:id="rId86"/>
    <p:sldId id="423" r:id="rId87"/>
    <p:sldId id="417" r:id="rId88"/>
    <p:sldId id="385" r:id="rId89"/>
    <p:sldId id="419" r:id="rId90"/>
    <p:sldId id="389" r:id="rId91"/>
    <p:sldId id="1166" r:id="rId92"/>
    <p:sldId id="390" r:id="rId93"/>
    <p:sldId id="391" r:id="rId94"/>
    <p:sldId id="392" r:id="rId95"/>
    <p:sldId id="1160" r:id="rId96"/>
    <p:sldId id="402" r:id="rId97"/>
    <p:sldId id="403" r:id="rId98"/>
    <p:sldId id="407" r:id="rId99"/>
    <p:sldId id="409" r:id="rId100"/>
    <p:sldId id="410" r:id="rId101"/>
    <p:sldId id="412" r:id="rId102"/>
    <p:sldId id="1162" r:id="rId10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 Hutcheson" initials="DH" lastIdx="5" clrIdx="0">
    <p:extLst>
      <p:ext uri="{19B8F6BF-5375-455C-9EA6-DF929625EA0E}">
        <p15:presenceInfo xmlns:p15="http://schemas.microsoft.com/office/powerpoint/2012/main" userId="S::dan@mhsaa.com::deb52397-ae9e-474e-a33e-06a8459acc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1527"/>
    <a:srgbClr val="FFCCFF"/>
    <a:srgbClr val="F00000"/>
    <a:srgbClr val="FF00FF"/>
    <a:srgbClr val="FF0066"/>
    <a:srgbClr val="00FF00"/>
    <a:srgbClr val="3965B5"/>
    <a:srgbClr val="00FFFF"/>
    <a:srgbClr val="CBCBCB"/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0420" autoAdjust="0"/>
  </p:normalViewPr>
  <p:slideViewPr>
    <p:cSldViewPr snapToGrid="0">
      <p:cViewPr varScale="1">
        <p:scale>
          <a:sx n="75" d="100"/>
          <a:sy n="75" d="100"/>
        </p:scale>
        <p:origin x="22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ie VanDerMoere" userId="e51e3cd3-da7c-41a9-8718-0b20682aa054" providerId="ADAL" clId="{AEC5A9DB-F6F2-432F-9D1A-7A744C001F78}"/>
    <pc:docChg chg="modSld">
      <pc:chgData name="Jamie VanDerMoere" userId="e51e3cd3-da7c-41a9-8718-0b20682aa054" providerId="ADAL" clId="{AEC5A9DB-F6F2-432F-9D1A-7A744C001F78}" dt="2026-10-12T12:18:41.104" v="24" actId="20577"/>
      <pc:docMkLst>
        <pc:docMk/>
      </pc:docMkLst>
      <pc:sldChg chg="modSp mod modNotesTx">
        <pc:chgData name="Jamie VanDerMoere" userId="e51e3cd3-da7c-41a9-8718-0b20682aa054" providerId="ADAL" clId="{AEC5A9DB-F6F2-432F-9D1A-7A744C001F78}" dt="2026-10-12T11:59:11.393" v="15" actId="20577"/>
        <pc:sldMkLst>
          <pc:docMk/>
          <pc:sldMk cId="0" sldId="283"/>
        </pc:sldMkLst>
        <pc:spChg chg="mod">
          <ac:chgData name="Jamie VanDerMoere" userId="e51e3cd3-da7c-41a9-8718-0b20682aa054" providerId="ADAL" clId="{AEC5A9DB-F6F2-432F-9D1A-7A744C001F78}" dt="2026-10-12T11:58:30.562" v="9" actId="20577"/>
          <ac:spMkLst>
            <pc:docMk/>
            <pc:sldMk cId="0" sldId="283"/>
            <ac:spMk id="48131" creationId="{2A749FC3-012D-D3A3-331E-44FC24FA9458}"/>
          </ac:spMkLst>
        </pc:spChg>
      </pc:sldChg>
      <pc:sldChg chg="modSp mod modNotesTx">
        <pc:chgData name="Jamie VanDerMoere" userId="e51e3cd3-da7c-41a9-8718-0b20682aa054" providerId="ADAL" clId="{AEC5A9DB-F6F2-432F-9D1A-7A744C001F78}" dt="2026-10-12T12:18:41.104" v="24" actId="20577"/>
        <pc:sldMkLst>
          <pc:docMk/>
          <pc:sldMk cId="0" sldId="412"/>
        </pc:sldMkLst>
        <pc:spChg chg="mod">
          <ac:chgData name="Jamie VanDerMoere" userId="e51e3cd3-da7c-41a9-8718-0b20682aa054" providerId="ADAL" clId="{AEC5A9DB-F6F2-432F-9D1A-7A744C001F78}" dt="2026-10-12T12:18:36.226" v="21" actId="20577"/>
          <ac:spMkLst>
            <pc:docMk/>
            <pc:sldMk cId="0" sldId="412"/>
            <ac:spMk id="182275" creationId="{56DF7C7E-F9F4-9C6F-A98C-C9E5394BD420}"/>
          </ac:spMkLst>
        </pc:spChg>
      </pc:sldChg>
      <pc:sldChg chg="modSp mod">
        <pc:chgData name="Jamie VanDerMoere" userId="e51e3cd3-da7c-41a9-8718-0b20682aa054" providerId="ADAL" clId="{AEC5A9DB-F6F2-432F-9D1A-7A744C001F78}" dt="2026-10-12T11:57:42.143" v="3" actId="20577"/>
        <pc:sldMkLst>
          <pc:docMk/>
          <pc:sldMk cId="0" sldId="1157"/>
        </pc:sldMkLst>
        <pc:spChg chg="mod">
          <ac:chgData name="Jamie VanDerMoere" userId="e51e3cd3-da7c-41a9-8718-0b20682aa054" providerId="ADAL" clId="{AEC5A9DB-F6F2-432F-9D1A-7A744C001F78}" dt="2026-10-12T11:57:42.143" v="3" actId="20577"/>
          <ac:spMkLst>
            <pc:docMk/>
            <pc:sldMk cId="0" sldId="1157"/>
            <ac:spMk id="36867" creationId="{77907986-8069-C603-DF90-8FABFAA76026}"/>
          </ac:spMkLst>
        </pc:spChg>
      </pc:sldChg>
    </pc:docChg>
  </pc:docChgLst>
  <pc:docChgLst>
    <pc:chgData name="Dan Hutcheson" userId="deb52397-ae9e-474e-a33e-06a8459accac" providerId="ADAL" clId="{23738BA6-EA40-422F-9EBB-8B66BB6BFEC2}"/>
    <pc:docChg chg="custSel modSld">
      <pc:chgData name="Dan Hutcheson" userId="deb52397-ae9e-474e-a33e-06a8459accac" providerId="ADAL" clId="{23738BA6-EA40-422F-9EBB-8B66BB6BFEC2}" dt="2026-10-07T13:30:09.268" v="8" actId="33524"/>
      <pc:docMkLst>
        <pc:docMk/>
      </pc:docMkLst>
      <pc:sldChg chg="modNotesTx">
        <pc:chgData name="Dan Hutcheson" userId="deb52397-ae9e-474e-a33e-06a8459accac" providerId="ADAL" clId="{23738BA6-EA40-422F-9EBB-8B66BB6BFEC2}" dt="2026-10-07T13:24:06.673" v="0" actId="33524"/>
        <pc:sldMkLst>
          <pc:docMk/>
          <pc:sldMk cId="0" sldId="277"/>
        </pc:sldMkLst>
      </pc:sldChg>
      <pc:sldChg chg="modNotesTx">
        <pc:chgData name="Dan Hutcheson" userId="deb52397-ae9e-474e-a33e-06a8459accac" providerId="ADAL" clId="{23738BA6-EA40-422F-9EBB-8B66BB6BFEC2}" dt="2026-10-07T13:30:09.268" v="8" actId="33524"/>
        <pc:sldMkLst>
          <pc:docMk/>
          <pc:sldMk cId="0" sldId="340"/>
        </pc:sldMkLst>
      </pc:sldChg>
      <pc:sldChg chg="modNotesTx">
        <pc:chgData name="Dan Hutcheson" userId="deb52397-ae9e-474e-a33e-06a8459accac" providerId="ADAL" clId="{23738BA6-EA40-422F-9EBB-8B66BB6BFEC2}" dt="2026-10-07T13:29:14.965" v="3" actId="113"/>
        <pc:sldMkLst>
          <pc:docMk/>
          <pc:sldMk cId="0" sldId="342"/>
        </pc:sldMkLst>
      </pc:sldChg>
      <pc:sldChg chg="modNotesTx">
        <pc:chgData name="Dan Hutcheson" userId="deb52397-ae9e-474e-a33e-06a8459accac" providerId="ADAL" clId="{23738BA6-EA40-422F-9EBB-8B66BB6BFEC2}" dt="2026-10-07T13:28:45.627" v="2" actId="33524"/>
        <pc:sldMkLst>
          <pc:docMk/>
          <pc:sldMk cId="0" sldId="403"/>
        </pc:sldMkLst>
      </pc:sldChg>
      <pc:sldChg chg="modNotesTx">
        <pc:chgData name="Dan Hutcheson" userId="deb52397-ae9e-474e-a33e-06a8459accac" providerId="ADAL" clId="{23738BA6-EA40-422F-9EBB-8B66BB6BFEC2}" dt="2026-10-07T13:28:37.249" v="1" actId="113"/>
        <pc:sldMkLst>
          <pc:docMk/>
          <pc:sldMk cId="0" sldId="412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41" y="0"/>
            <a:ext cx="3037840" cy="466434"/>
          </a:xfrm>
          <a:prstGeom prst="rect">
            <a:avLst/>
          </a:prstGeom>
        </p:spPr>
        <p:txBody>
          <a:bodyPr vert="horz" lIns="93142" tIns="46571" rIns="93142" bIns="46571" rtlCol="0"/>
          <a:lstStyle>
            <a:lvl1pPr algn="r">
              <a:defRPr sz="1200"/>
            </a:lvl1pPr>
          </a:lstStyle>
          <a:p>
            <a:fld id="{80BF4977-9EF1-4567-9485-B98C9FD2F0A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70"/>
            <a:ext cx="3037840" cy="466433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41" y="8829970"/>
            <a:ext cx="3037840" cy="466433"/>
          </a:xfrm>
          <a:prstGeom prst="rect">
            <a:avLst/>
          </a:prstGeom>
        </p:spPr>
        <p:txBody>
          <a:bodyPr vert="horz" lIns="93142" tIns="46571" rIns="93142" bIns="46571" rtlCol="0" anchor="b"/>
          <a:lstStyle>
            <a:lvl1pPr algn="r">
              <a:defRPr sz="1200"/>
            </a:lvl1pPr>
          </a:lstStyle>
          <a:p>
            <a:fld id="{37F01824-AA39-45EA-A440-87867CFBF0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1607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38475" cy="466725"/>
          </a:xfrm>
          <a:prstGeom prst="rect">
            <a:avLst/>
          </a:prstGeom>
        </p:spPr>
        <p:txBody>
          <a:bodyPr vert="horz" lIns="91406" tIns="45702" rIns="91406" bIns="457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0"/>
            <a:ext cx="3038475" cy="466725"/>
          </a:xfrm>
          <a:prstGeom prst="rect">
            <a:avLst/>
          </a:prstGeom>
        </p:spPr>
        <p:txBody>
          <a:bodyPr vert="horz" lIns="91406" tIns="45702" rIns="91406" bIns="45702" rtlCol="0"/>
          <a:lstStyle>
            <a:lvl1pPr algn="r">
              <a:defRPr sz="1200"/>
            </a:lvl1pPr>
          </a:lstStyle>
          <a:p>
            <a:fld id="{0867E2EB-6507-4934-A686-69C183FE6D7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06" tIns="45702" rIns="91406" bIns="4570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8"/>
            <a:ext cx="5607050" cy="3660775"/>
          </a:xfrm>
          <a:prstGeom prst="rect">
            <a:avLst/>
          </a:prstGeom>
        </p:spPr>
        <p:txBody>
          <a:bodyPr vert="horz" lIns="91406" tIns="45702" rIns="91406" bIns="45702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06" tIns="45702" rIns="91406" bIns="457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1" y="8829678"/>
            <a:ext cx="3038475" cy="466725"/>
          </a:xfrm>
          <a:prstGeom prst="rect">
            <a:avLst/>
          </a:prstGeom>
        </p:spPr>
        <p:txBody>
          <a:bodyPr vert="horz" lIns="91406" tIns="45702" rIns="91406" bIns="45702" rtlCol="0" anchor="b"/>
          <a:lstStyle>
            <a:lvl1pPr algn="r">
              <a:defRPr sz="1200"/>
            </a:lvl1pPr>
          </a:lstStyle>
          <a:p>
            <a:fld id="{BC2BFEE7-785F-4365-919E-FA11579B72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538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hsaa.com/" TargetMode="External"/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F6DF8D-3890-873B-5886-A6F79F683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02DF1E2E-4FCE-8816-7471-2ABBAC0AA5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F77582D-5EEB-489C-8188-7AD0B8A49E69}" type="slidenum">
              <a:rPr lang="en-US" altLang="en-US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020DA226-757C-D86D-FA8F-F0D119CA16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22FB97DB-8A2C-4C6C-1E58-7E1F4A5DF8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z="3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4286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D4C1CD93-70DF-2EE5-6BA8-617EA612B5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9558D2-E744-4714-9BBC-92A7A2D5BC1C}" type="slidenum">
              <a:rPr lang="en-US" altLang="en-US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AE0852B7-2260-9952-AA98-2BBEC3AB88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B9F0147E-0447-08FC-225F-7B46A4AE7E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68275" indent="-168275">
              <a:buFontTx/>
              <a:buChar char="-"/>
            </a:pPr>
            <a:r>
              <a:rPr lang="en-US" altLang="en-US">
                <a:latin typeface="Arial" panose="020B0604020202020204" pitchFamily="34" charset="0"/>
              </a:rPr>
              <a:t>WELCOME! </a:t>
            </a:r>
            <a:r>
              <a:rPr lang="en-US" altLang="en-US">
                <a:latin typeface="Arial" panose="020B0604020202020204" pitchFamily="34" charset="0"/>
                <a:sym typeface="Wingdings" panose="05000000000000000000" pitchFamily="2" charset="2"/>
              </a:rPr>
              <a:t> Wrestling Weight Monitoring Assessor Program</a:t>
            </a:r>
            <a:endParaRPr lang="en-US" altLang="en-US" sz="800">
              <a:latin typeface="Arial" panose="020B0604020202020204" pitchFamily="34" charset="0"/>
            </a:endParaRPr>
          </a:p>
          <a:p>
            <a:pPr marL="168275" indent="-168275">
              <a:buFontTx/>
              <a:buChar char="-"/>
            </a:pPr>
            <a:r>
              <a:rPr lang="en-US" altLang="en-US" sz="800">
                <a:latin typeface="Arial" panose="020B0604020202020204" pitchFamily="34" charset="0"/>
              </a:rPr>
              <a:t>Explanation… (RED: Stop, GREEN: Go, YELLOW: Slow Down)</a:t>
            </a:r>
          </a:p>
          <a:p>
            <a:pPr marL="168275" indent="-168275">
              <a:buFontTx/>
              <a:buChar char="-"/>
            </a:pPr>
            <a:r>
              <a:rPr lang="en-US" altLang="en-US" sz="800">
                <a:latin typeface="Arial" panose="020B0604020202020204" pitchFamily="34" charset="0"/>
              </a:rPr>
              <a:t>Our contact information</a:t>
            </a:r>
            <a:endParaRPr lang="en-US" altLang="en-US" sz="1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8FE582E0-F35B-3E1D-C21A-FE59C8EB02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0C5AF5D-D15D-4BBE-922D-A13C114EEFF7}" type="slidenum">
              <a:rPr lang="en-US" altLang="en-US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DA7F7B6A-CCA6-14E3-2886-34743395C3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0B883B94-33BB-7DBF-3253-E5E35559CF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68275" indent="-168275">
              <a:buFontTx/>
              <a:buChar char="-"/>
              <a:defRPr/>
            </a:pPr>
            <a:r>
              <a:rPr lang="en-US" altLang="en-US" sz="200">
                <a:latin typeface="Arial" panose="020B0604020202020204" pitchFamily="34" charset="0"/>
              </a:rPr>
              <a:t>HOUSEKEEPING</a:t>
            </a:r>
          </a:p>
          <a:p>
            <a:pPr marL="625475" lvl="1" indent="-168275">
              <a:buFontTx/>
              <a:buChar char="-"/>
              <a:defRPr/>
            </a:pPr>
            <a:r>
              <a:rPr lang="en-US" altLang="en-US" sz="300">
                <a:latin typeface="Arial" panose="020B0604020202020204" pitchFamily="34" charset="0"/>
              </a:rPr>
              <a:t>T</a:t>
            </a:r>
            <a:r>
              <a:rPr lang="en-US" altLang="en-US" sz="800">
                <a:latin typeface="Arial" panose="020B0604020202020204" pitchFamily="34" charset="0"/>
              </a:rPr>
              <a:t>urn on VIDEO  -   Display your NAME ( . . . )</a:t>
            </a:r>
            <a:endParaRPr lang="en-US" altLang="en-US" sz="300">
              <a:latin typeface="Arial" panose="020B0604020202020204" pitchFamily="34" charset="0"/>
            </a:endParaRPr>
          </a:p>
          <a:p>
            <a:pPr marL="625475" lvl="1" indent="-168275">
              <a:buFontTx/>
              <a:buChar char="-"/>
              <a:defRPr/>
            </a:pPr>
            <a:r>
              <a:rPr lang="en-US" altLang="en-US" sz="800">
                <a:latin typeface="Arial" panose="020B0604020202020204" pitchFamily="34" charset="0"/>
              </a:rPr>
              <a:t>MUTE when not sharing   -   Q’s </a:t>
            </a:r>
            <a:r>
              <a:rPr lang="en-US" altLang="en-US" sz="80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 sz="800">
                <a:latin typeface="Arial" panose="020B0604020202020204" pitchFamily="34" charset="0"/>
              </a:rPr>
              <a:t>CHAT</a:t>
            </a:r>
          </a:p>
          <a:p>
            <a:pPr marL="625475" lvl="1" indent="-168275">
              <a:buFontTx/>
              <a:buChar char="-"/>
              <a:defRPr/>
            </a:pPr>
            <a:r>
              <a:rPr lang="en-US" altLang="en-US" sz="800">
                <a:latin typeface="Arial" panose="020B0604020202020204" pitchFamily="34" charset="0"/>
              </a:rPr>
              <a:t>BREAK ½ way  </a:t>
            </a:r>
            <a:r>
              <a:rPr lang="en-US" altLang="en-US" sz="80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 sz="800">
                <a:latin typeface="Arial" panose="020B0604020202020204" pitchFamily="34" charset="0"/>
              </a:rPr>
              <a:t>Don’t log out!</a:t>
            </a:r>
          </a:p>
          <a:p>
            <a:pPr marL="625475" lvl="1" indent="-168275">
              <a:buFontTx/>
              <a:buChar char="-"/>
              <a:defRPr/>
            </a:pPr>
            <a:r>
              <a:rPr lang="en-US" altLang="en-US" sz="800">
                <a:latin typeface="Arial" panose="020B0604020202020204" pitchFamily="34" charset="0"/>
              </a:rPr>
              <a:t>Hopefully no longer than 2 hours.</a:t>
            </a:r>
          </a:p>
          <a:p>
            <a:pPr marL="168275" indent="-168275">
              <a:buFontTx/>
              <a:buChar char="-"/>
              <a:defRPr/>
            </a:pPr>
            <a:endParaRPr lang="en-US" altLang="en-US" sz="700">
              <a:latin typeface="Arial" panose="020B0604020202020204" pitchFamily="34" charset="0"/>
            </a:endParaRPr>
          </a:p>
          <a:p>
            <a:pPr marL="168275" indent="-168275">
              <a:buFontTx/>
              <a:buChar char="-"/>
              <a:defRPr/>
            </a:pPr>
            <a:r>
              <a:rPr lang="en-US" altLang="en-US" sz="700">
                <a:latin typeface="Arial" panose="020B0604020202020204" pitchFamily="34" charset="0"/>
              </a:rPr>
              <a:t>BREAKOUT (INTRO) &amp; POLL (School Size)</a:t>
            </a:r>
          </a:p>
          <a:p>
            <a:pPr marL="168275" indent="-168275">
              <a:buFontTx/>
              <a:buChar char="-"/>
              <a:defRPr/>
            </a:pPr>
            <a:r>
              <a:rPr lang="en-US" altLang="en-US" sz="700">
                <a:latin typeface="Arial" panose="020B0604020202020204" pitchFamily="34" charset="0"/>
              </a:rPr>
              <a:t>Intros: 1) Name 2) Position 3) School (if any) 4) Interesting fact about you… </a:t>
            </a:r>
          </a:p>
          <a:p>
            <a:pPr marL="168275" indent="-168275">
              <a:buFontTx/>
              <a:buChar char="-"/>
              <a:defRPr/>
            </a:pPr>
            <a:r>
              <a:rPr lang="en-US" altLang="en-US" sz="700">
                <a:latin typeface="Arial" panose="020B0604020202020204" pitchFamily="34" charset="0"/>
              </a:rPr>
              <a:t>ALPHA ORDER </a:t>
            </a:r>
            <a:r>
              <a:rPr lang="en-US" altLang="en-US" sz="700">
                <a:latin typeface="Arial" panose="020B0604020202020204" pitchFamily="34" charset="0"/>
                <a:sym typeface="Wingdings" panose="05000000000000000000" pitchFamily="2" charset="2"/>
              </a:rPr>
              <a:t> Staff Starts</a:t>
            </a:r>
          </a:p>
          <a:p>
            <a:pPr marL="168275" indent="-168275">
              <a:buFontTx/>
              <a:buChar char="-"/>
              <a:defRPr/>
            </a:pPr>
            <a:endParaRPr lang="en-US" altLang="en-US" sz="700">
              <a:latin typeface="Arial" panose="020B0604020202020204" pitchFamily="34" charset="0"/>
              <a:sym typeface="Wingdings" panose="05000000000000000000" pitchFamily="2" charset="2"/>
            </a:endParaRPr>
          </a:p>
          <a:p>
            <a:pPr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altLang="en-US" sz="800" b="1"/>
              <a:t>TODAY: </a:t>
            </a:r>
            <a:r>
              <a:rPr lang="en-US" altLang="en-US" sz="800"/>
              <a:t>Introductions and Agenda 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800"/>
              <a:t>Components of the </a:t>
            </a:r>
            <a:r>
              <a:rPr lang="en-US" altLang="en-US" sz="800" b="1"/>
              <a:t>WWMP: </a:t>
            </a:r>
            <a:r>
              <a:rPr lang="en-US" sz="800" b="1" i="1" cap="small">
                <a:solidFill>
                  <a:srgbClr val="0070C0"/>
                </a:solidFill>
              </a:rPr>
              <a:t>wrestling weight monitoring program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800"/>
              <a:t>Body Composition Assessment</a:t>
            </a:r>
          </a:p>
          <a:p>
            <a:pPr marL="342900" indent="-342900" eaLnBrk="1" hangingPunct="1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800"/>
              <a:t>Procedure for “Alpha Weigh-In”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505950D-BDA3-0B13-37C5-E52324F9DC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1CBF9AF-DAF9-431B-AA09-9996F1D334AE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656B1310-1A49-31F5-4214-C53BBAA583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3AF3E03-F829-E4FD-7D5B-143601D5C3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- JV will send test info, which will be online.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>
            <a:extLst>
              <a:ext uri="{FF2B5EF4-FFF2-40B4-BE49-F238E27FC236}">
                <a16:creationId xmlns:a16="http://schemas.microsoft.com/office/drawing/2014/main" id="{120CF3AA-A32F-562D-99AB-8749282B1D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A8F88-0097-7C0F-FA04-D38A618AEA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Wrestlers are allowed to compete at </a:t>
            </a:r>
            <a:r>
              <a:rPr lang="en-US" altLang="en-US" sz="1400" b="1" u="sng" cap="all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approved </a:t>
            </a:r>
            <a:r>
              <a:rPr lang="en-US" altLang="en-US" sz="1400"/>
              <a:t>lowest minimum (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competitive</a:t>
            </a:r>
            <a:r>
              <a:rPr lang="en-US" altLang="en-US" sz="1400"/>
              <a:t>) weight during appeal.</a:t>
            </a:r>
          </a:p>
          <a:p>
            <a:pPr marL="285750" indent="-2857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Allowed to begin losing 1.5% </a:t>
            </a:r>
            <a:r>
              <a:rPr lang="en-US" altLang="en-US" sz="1400" cap="all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immediately</a:t>
            </a:r>
            <a:r>
              <a:rPr lang="en-US" altLang="en-US" sz="1400" i="1"/>
              <a:t>.</a:t>
            </a:r>
          </a:p>
          <a:p>
            <a:pPr marL="285750" indent="-2857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 15th </a:t>
            </a:r>
            <a:r>
              <a:rPr lang="en-US" altLang="en-US" sz="1400">
                <a:sym typeface="Wingdings" panose="05000000000000000000" pitchFamily="2" charset="2"/>
              </a:rPr>
              <a:t> </a:t>
            </a:r>
            <a:r>
              <a:rPr lang="en-US" altLang="en-US" sz="1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LAST</a:t>
            </a:r>
            <a:r>
              <a:rPr lang="en-US" altLang="en-US" sz="1400"/>
              <a:t> date for hydro/DXA appeals.</a:t>
            </a:r>
          </a:p>
          <a:p>
            <a:pPr marL="285750" indent="-2857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48-hour</a:t>
            </a:r>
            <a:r>
              <a:rPr lang="en-US" altLang="en-US" sz="1400"/>
              <a:t> </a:t>
            </a:r>
            <a:r>
              <a:rPr lang="en-US" altLang="en-US" sz="1400" b="1"/>
              <a:t>“wait period” </a:t>
            </a:r>
            <a:r>
              <a:rPr lang="en-US" altLang="en-US" sz="1400"/>
              <a:t>for all wrestlers that </a:t>
            </a:r>
            <a:r>
              <a:rPr lang="en-US" altLang="en-US" sz="1400" b="1"/>
              <a:t>FAIL</a:t>
            </a:r>
            <a:r>
              <a:rPr lang="en-US" altLang="en-US" sz="1400"/>
              <a:t> the specific gravity.</a:t>
            </a:r>
          </a:p>
          <a:p>
            <a:pPr marL="285750" indent="-2857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sz="1400"/>
              <a:t>“Skinfold” 1st! NO Hydro or DXA to start.</a:t>
            </a:r>
            <a:endParaRPr lang="en-US" altLang="en-US" sz="1400"/>
          </a:p>
          <a:p>
            <a:pPr>
              <a:defRPr/>
            </a:pPr>
            <a:endParaRPr lang="en-US"/>
          </a:p>
        </p:txBody>
      </p:sp>
      <p:sp>
        <p:nvSpPr>
          <p:cNvPr id="32772" name="Slide Number Placeholder 3">
            <a:extLst>
              <a:ext uri="{FF2B5EF4-FFF2-40B4-BE49-F238E27FC236}">
                <a16:creationId xmlns:a16="http://schemas.microsoft.com/office/drawing/2014/main" id="{0D7E4F4D-5D1A-5189-EB9C-78698550E4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40AA8C5-A1D1-4833-8691-D6A18EBE41B4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>
            <a:extLst>
              <a:ext uri="{FF2B5EF4-FFF2-40B4-BE49-F238E27FC236}">
                <a16:creationId xmlns:a16="http://schemas.microsoft.com/office/drawing/2014/main" id="{F86BD220-F686-AB72-ECFF-8E479FEC3A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4819" name="Notes Placeholder 2">
            <a:extLst>
              <a:ext uri="{FF2B5EF4-FFF2-40B4-BE49-F238E27FC236}">
                <a16:creationId xmlns:a16="http://schemas.microsoft.com/office/drawing/2014/main" id="{FEBA7EAF-36C8-8057-FB63-F28FB1BF0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34820" name="Slide Number Placeholder 3">
            <a:extLst>
              <a:ext uri="{FF2B5EF4-FFF2-40B4-BE49-F238E27FC236}">
                <a16:creationId xmlns:a16="http://schemas.microsoft.com/office/drawing/2014/main" id="{5CF093BF-EB9A-27B1-0EB0-13E7F5EEA7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441587F-7DEB-43E0-B37C-478928A29C29}" type="slidenum">
              <a:rPr lang="en-US" altLang="en-US"/>
              <a:pPr/>
              <a:t>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>
            <a:extLst>
              <a:ext uri="{FF2B5EF4-FFF2-40B4-BE49-F238E27FC236}">
                <a16:creationId xmlns:a16="http://schemas.microsoft.com/office/drawing/2014/main" id="{F725A703-6EA2-5C88-E171-12D409C8A3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6867" name="Notes Placeholder 2">
            <a:extLst>
              <a:ext uri="{FF2B5EF4-FFF2-40B4-BE49-F238E27FC236}">
                <a16:creationId xmlns:a16="http://schemas.microsoft.com/office/drawing/2014/main" id="{F978A11E-3A05-E20B-FC65-46BD22AB7D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Basic concepts of Weight Management &amp; Nutrition</a:t>
            </a:r>
          </a:p>
          <a:p>
            <a:pPr marL="171450" indent="-171450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Seminar materials to help!</a:t>
            </a:r>
          </a:p>
        </p:txBody>
      </p:sp>
      <p:sp>
        <p:nvSpPr>
          <p:cNvPr id="36868" name="Slide Number Placeholder 3">
            <a:extLst>
              <a:ext uri="{FF2B5EF4-FFF2-40B4-BE49-F238E27FC236}">
                <a16:creationId xmlns:a16="http://schemas.microsoft.com/office/drawing/2014/main" id="{30C61A24-B3C8-09E5-A349-40BCC90555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75CD85-A760-4057-A937-41E32CAB997B}" type="slidenum">
              <a:rPr lang="en-US" altLang="en-US"/>
              <a:pPr/>
              <a:t>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>
            <a:extLst>
              <a:ext uri="{FF2B5EF4-FFF2-40B4-BE49-F238E27FC236}">
                <a16:creationId xmlns:a16="http://schemas.microsoft.com/office/drawing/2014/main" id="{4C4031EA-BF1C-8201-84C5-8CFC60596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B55323-38AC-116A-C834-3AF08740B2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/>
              <a:t>Program presentations (ATC?)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/>
              <a:t>Web based materials</a:t>
            </a:r>
          </a:p>
          <a:p>
            <a:pPr marL="171450" indent="-171450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/>
              <a:t>Video (NEW)</a:t>
            </a:r>
          </a:p>
          <a:p>
            <a:pPr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endParaRPr lang="en-US" altLang="en-US"/>
          </a:p>
          <a:p>
            <a:pPr>
              <a:defRPr/>
            </a:pPr>
            <a:endParaRPr lang="en-US"/>
          </a:p>
        </p:txBody>
      </p:sp>
      <p:sp>
        <p:nvSpPr>
          <p:cNvPr id="38916" name="Slide Number Placeholder 3">
            <a:extLst>
              <a:ext uri="{FF2B5EF4-FFF2-40B4-BE49-F238E27FC236}">
                <a16:creationId xmlns:a16="http://schemas.microsoft.com/office/drawing/2014/main" id="{883D663F-D28E-9DF8-250B-BCC336E935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25C137-E565-4C57-B7CB-00AEF002EC16}" type="slidenum">
              <a:rPr lang="en-US" altLang="en-US"/>
              <a:pPr/>
              <a:t>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666A620F-CC6B-DD4C-6656-386FF40C43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17C5562-D867-484F-856E-B1384B87CC38}" type="slidenum">
              <a:rPr lang="en-US" altLang="en-US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C8A55983-9C5F-6DB9-DD27-7F38DD71DD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EB6790E8-0164-CDEE-2D4C-C49CF17FB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D7F8F31A-508E-C34F-19B1-70D6A6FFE2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633BDA4-4BFC-4AFD-8D57-BA9EBD2AEE26}" type="slidenum">
              <a:rPr lang="en-US" altLang="en-US"/>
              <a:pPr>
                <a:spcBef>
                  <a:spcPct val="0"/>
                </a:spcBef>
              </a:pPr>
              <a:t>10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8EE0117E-1360-92B2-4326-4562866312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D4EA6DF3-DAB1-77BC-AC89-816F9FC191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889762B5-A8E0-4BB9-743F-0B3A1EBC8E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3EE2A1-C388-4093-8FD7-4F8669264E2F}" type="slidenum">
              <a:rPr lang="en-US" altLang="en-US"/>
              <a:pPr>
                <a:spcBef>
                  <a:spcPct val="0"/>
                </a:spcBef>
              </a:pPr>
              <a:t>11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354B8259-4C86-47D6-6B80-F49EDCD433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ADC0B82-7224-AC0F-FFCC-D184053FA7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dehydration</a:t>
            </a:r>
            <a:r>
              <a:rPr lang="en-US" altLang="en-US" sz="1400"/>
              <a:t>, </a:t>
            </a:r>
            <a:r>
              <a:rPr lang="en-US" altLang="en-US" sz="1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sauna</a:t>
            </a:r>
            <a:r>
              <a:rPr lang="en-US" altLang="en-US" sz="1400"/>
              <a:t>, and </a:t>
            </a:r>
            <a:r>
              <a:rPr lang="en-US" altLang="en-US" sz="1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heat</a:t>
            </a:r>
            <a:r>
              <a:rPr lang="en-US" altLang="en-US" sz="1400"/>
              <a:t> 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FSU Weight loss system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F0294DC8-0FCF-371D-6B1F-2B0CFA7676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D5A1296-8A7C-41D0-AC93-0D260D71E645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9FF16761-97AE-0256-E55B-438655C5AC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0C0B68BC-B770-316C-1E3C-B5DA57BA7D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>
            <a:extLst>
              <a:ext uri="{FF2B5EF4-FFF2-40B4-BE49-F238E27FC236}">
                <a16:creationId xmlns:a16="http://schemas.microsoft.com/office/drawing/2014/main" id="{E59B15E0-D760-F184-16FF-5D66A8A2E6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D9A80C9-C909-4A22-BD31-62D2590AFACB}" type="slidenum">
              <a:rPr lang="en-US" altLang="en-US"/>
              <a:pPr>
                <a:spcBef>
                  <a:spcPct val="0"/>
                </a:spcBef>
              </a:pPr>
              <a:t>13</a:t>
            </a:fld>
            <a:endParaRPr lang="en-US" altLang="en-US"/>
          </a:p>
        </p:txBody>
      </p:sp>
      <p:sp>
        <p:nvSpPr>
          <p:cNvPr id="49155" name="Rectangle 2">
            <a:extLst>
              <a:ext uri="{FF2B5EF4-FFF2-40B4-BE49-F238E27FC236}">
                <a16:creationId xmlns:a16="http://schemas.microsoft.com/office/drawing/2014/main" id="{041025CA-EFEC-B8FC-5B76-000308C6B1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9156" name="Rectangle 3">
            <a:extLst>
              <a:ext uri="{FF2B5EF4-FFF2-40B4-BE49-F238E27FC236}">
                <a16:creationId xmlns:a16="http://schemas.microsoft.com/office/drawing/2014/main" id="{B06F5218-ABC5-85F1-80BE-4098F95A3C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35DFC-886D-04CF-BD5B-F6CD0FE5B2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58632D1E-EFE4-860D-EF8D-75DB0BCE2C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0A4649B-EF6F-47FC-AC00-A714DFEF1BA8}" type="slidenum">
              <a:rPr lang="en-US" altLang="en-US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AF584446-A409-F0A0-1649-12A77567E4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BABFD14F-DF33-CAB0-743E-1C9D302924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en-US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Assessor In-Service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83847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19D7C994-74F0-7188-E884-68D05D51EA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166C87-3BAD-411F-9B82-82A97C21113F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4E19BE35-5F54-941B-37FC-6F69E037C5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3E4A5A8B-1866-74B5-E06C-83C3C83D27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“Wrestling Weight Monitoring Program” – BLUE FORM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Knowledge of MHSAA </a:t>
            </a:r>
            <a:r>
              <a:rPr lang="en-US" altLang="en-US" sz="1400" b="1"/>
              <a:t>WWMP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Professional judgement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Valid assessment of body composition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/>
              <a:t>1st Day of Assessment: </a:t>
            </a: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10-26-26 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 Mondays before the first allowed practice)</a:t>
            </a:r>
          </a:p>
          <a:p>
            <a:pPr marL="171450" indent="-171450" eaLnBrk="1" hangingPunct="1">
              <a:buFontTx/>
              <a:buChar char="-"/>
              <a:defRPr/>
            </a:pPr>
            <a:endParaRPr lang="en-US" altLang="en-US"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B1E1A894-1C09-7890-C373-2FD39F402F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507A5A-AC69-4F61-8BB9-5FFAAF536D87}" type="slidenum">
              <a:rPr lang="en-US" altLang="en-US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AFC86BB3-9B52-504F-C479-3D5E34306B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0DF38FAE-689E-D79A-5FD6-9BC7E8F17D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Most skinfold assessors are Athletic Trainers…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ROCK STARS!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Joe Ewald (Drew’s elbow…)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6012ECBE-B84F-F23C-9F55-F6A115EA09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966876-EE3E-4660-AD63-17047B9272CF}" type="slidenum">
              <a:rPr lang="en-US" altLang="en-US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59C63E06-A284-2C46-5103-7E1EECFF70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F4E3B4DD-D497-1564-3BFB-F3BDDE2558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Small fee to be an assessor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Easily make it back if you charge to do assessments.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D13659FE-EF03-C8A7-818B-D923A7762D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E88C939-7B16-4D79-8993-0D5FA2479733}" type="slidenum">
              <a:rPr lang="en-US" altLang="en-US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111BA74D-4789-4A8D-7C3E-E2E808680E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4AE07032-5806-A41A-6814-3CC4FA338D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Responsibilities: Skinfold Assessor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B52BF1BD-1BCE-9CEC-CE25-663C002206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6C9235B-279E-46A0-B5D9-122CAD546DD8}" type="slidenum">
              <a:rPr lang="en-US" altLang="en-US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77F47FC7-DF8C-9D9B-575B-EE5E441C9A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B41D103A-946A-96AC-E896-0EB3E2B8C8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Be sure you don’t violate HIPPA or FERPA laws.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HIPAA: Health Insurance Portability and Accountability Act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FERPA: Family Educational Rights and Privacy ACT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C6B5AD7-9BC0-D309-9524-AC03357914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3DCAB2-1BD4-4E06-AAB0-DA54D7F8DC77}" type="slidenum">
              <a:rPr lang="en-US" altLang="en-US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05BDC581-F0FF-6A25-B857-21804F8470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9D31761F-3802-5306-6E08-5B28E1EE99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 dirty="0">
                <a:latin typeface="Arial" panose="020B0604020202020204" pitchFamily="34" charset="0"/>
              </a:rPr>
              <a:t>MUST be registered with the MHSAA.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 dirty="0">
                <a:latin typeface="Arial" panose="020B0604020202020204" pitchFamily="34" charset="0"/>
              </a:rPr>
              <a:t>Stay “CURRENT”. 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 dirty="0">
                <a:latin typeface="Arial" panose="020B0604020202020204" pitchFamily="34" charset="0"/>
              </a:rPr>
              <a:t>If you miss a year, need “Face to Face” (zoom) meeting again.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>
            <a:extLst>
              <a:ext uri="{FF2B5EF4-FFF2-40B4-BE49-F238E27FC236}">
                <a16:creationId xmlns:a16="http://schemas.microsoft.com/office/drawing/2014/main" id="{5196D9D8-7437-9552-D58B-ADFE2D3CB8C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328F7D-952F-4EB2-A92E-BF7BF3764856}" type="slidenum">
              <a:rPr lang="en-US" altLang="en-US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65539" name="Rectangle 2">
            <a:extLst>
              <a:ext uri="{FF2B5EF4-FFF2-40B4-BE49-F238E27FC236}">
                <a16:creationId xmlns:a16="http://schemas.microsoft.com/office/drawing/2014/main" id="{42C5DEFB-02C8-64B4-2A3D-DD09A971FD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5540" name="Rectangle 3">
            <a:extLst>
              <a:ext uri="{FF2B5EF4-FFF2-40B4-BE49-F238E27FC236}">
                <a16:creationId xmlns:a16="http://schemas.microsoft.com/office/drawing/2014/main" id="{F7629F74-BB05-CF1C-ED00-0934444F31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Typically </a:t>
            </a:r>
            <a:r>
              <a:rPr lang="en-US" altLang="en-US" sz="1400" b="1">
                <a:latin typeface="Arial" panose="020B0604020202020204" pitchFamily="34" charset="0"/>
              </a:rPr>
              <a:t>Lange</a:t>
            </a:r>
            <a:r>
              <a:rPr lang="en-US" altLang="en-US" sz="1400">
                <a:latin typeface="Arial" panose="020B0604020202020204" pitchFamily="34" charset="0"/>
              </a:rPr>
              <a:t> or </a:t>
            </a:r>
            <a:r>
              <a:rPr lang="en-US" altLang="en-US" sz="1400" b="1">
                <a:latin typeface="Arial" panose="020B0604020202020204" pitchFamily="34" charset="0"/>
              </a:rPr>
              <a:t>Harpenden</a:t>
            </a:r>
            <a:r>
              <a:rPr lang="en-US" altLang="en-US" sz="1400">
                <a:latin typeface="Arial" panose="020B0604020202020204" pitchFamily="34" charset="0"/>
              </a:rPr>
              <a:t> calipers.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Let us know if you are using something different.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(3) measurements to the </a:t>
            </a:r>
            <a:r>
              <a:rPr lang="en-US" altLang="en-US" sz="1400" u="sng">
                <a:latin typeface="Arial" panose="020B0604020202020204" pitchFamily="34" charset="0"/>
              </a:rPr>
              <a:t>nearest</a:t>
            </a:r>
            <a:r>
              <a:rPr lang="en-US" altLang="en-US" sz="1400">
                <a:latin typeface="Arial" panose="020B0604020202020204" pitchFamily="34" charset="0"/>
              </a:rPr>
              <a:t> .5 mm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 b="1">
                <a:latin typeface="Arial" panose="020B0604020202020204" pitchFamily="34" charset="0"/>
              </a:rPr>
              <a:t>Measurements greater than 3 mm difference will be returned.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>
            <a:extLst>
              <a:ext uri="{FF2B5EF4-FFF2-40B4-BE49-F238E27FC236}">
                <a16:creationId xmlns:a16="http://schemas.microsoft.com/office/drawing/2014/main" id="{4D9FD8E6-CE9E-EA0A-2F2D-3959102194B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7EBE788-140F-486A-9DF5-9EDD84E230AF}" type="slidenum">
              <a:rPr lang="en-US" altLang="en-US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67587" name="Rectangle 2">
            <a:extLst>
              <a:ext uri="{FF2B5EF4-FFF2-40B4-BE49-F238E27FC236}">
                <a16:creationId xmlns:a16="http://schemas.microsoft.com/office/drawing/2014/main" id="{A9CD2ABD-1218-1EDE-F94D-ED1DC47E03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8001DE5B-F0E0-1EB8-2EA0-3617A05238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Check worksheets for accuracy </a:t>
            </a:r>
            <a:r>
              <a:rPr lang="en-US" altLang="en-US" sz="1400" u="sng"/>
              <a:t>BEFORE</a:t>
            </a:r>
            <a:r>
              <a:rPr lang="en-US" altLang="en-US" sz="1400"/>
              <a:t> entering online.</a:t>
            </a: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more than (1) assessor is involved, make sure EACH wrestler is being entered online under the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</a:rPr>
              <a:t>specific assessor’s username and password that assessed that wrestler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89C5B0F0-C4D4-5A31-D64D-FDD1C7202B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EBE68D0-7850-4818-81EE-DA1A393DBAE5}" type="slidenum">
              <a:rPr lang="en-US" altLang="en-US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4EA7799D-F481-6FF0-13EF-9EE1FFFC9B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AECD0F5D-4C0E-B9CF-E2D8-57EC3822C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Responsibilities: Participating School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>
            <a:extLst>
              <a:ext uri="{FF2B5EF4-FFF2-40B4-BE49-F238E27FC236}">
                <a16:creationId xmlns:a16="http://schemas.microsoft.com/office/drawing/2014/main" id="{800CF3E7-5712-7848-846B-D2A8A79F49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69BD2D1-561C-4A6D-897F-500DD89090CB}" type="slidenum">
              <a:rPr lang="en-US" altLang="en-US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71683" name="Rectangle 2">
            <a:extLst>
              <a:ext uri="{FF2B5EF4-FFF2-40B4-BE49-F238E27FC236}">
                <a16:creationId xmlns:a16="http://schemas.microsoft.com/office/drawing/2014/main" id="{4EF821B6-422B-8D4F-23CF-74E1319A0B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DB4B01F2-CBAB-9152-8C6A-C6A85A4F8C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sz="1400">
                <a:latin typeface="Arial" panose="020B0604020202020204" pitchFamily="34" charset="0"/>
              </a:rPr>
              <a:t>- WORKSHEET: Last page of “Skinfold Assessor’s Handbook”.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A1014251-60A6-8233-7141-FBBF412463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AB54DF8-7089-4DF4-8DC9-BEE4D1683FDF}" type="slidenum">
              <a:rPr lang="en-US" altLang="en-US"/>
              <a:pPr>
                <a:spcBef>
                  <a:spcPct val="0"/>
                </a:spcBef>
              </a:pPr>
              <a:t>25</a:t>
            </a:fld>
            <a:endParaRPr lang="en-US" altLang="en-US"/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0ED82C5F-2C4C-4D26-B0DA-7C32023F2B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7588" name="Rectangle 3">
            <a:extLst>
              <a:ext uri="{FF2B5EF4-FFF2-40B4-BE49-F238E27FC236}">
                <a16:creationId xmlns:a16="http://schemas.microsoft.com/office/drawing/2014/main" id="{8B515A65-8F1C-C296-0012-991617CBDF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SCHOOLS: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Contact a </a:t>
            </a:r>
            <a:r>
              <a:rPr lang="en-US" altLang="en-US" sz="1400" u="sng"/>
              <a:t>REGISTERED</a:t>
            </a:r>
            <a:r>
              <a:rPr lang="en-US" altLang="en-US" sz="1400"/>
              <a:t> skinfold assessor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Provide adult volunteers (preferably five) for:</a:t>
            </a:r>
          </a:p>
          <a:p>
            <a:pPr marL="742950" lvl="1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Check-in (paperwork)</a:t>
            </a:r>
          </a:p>
          <a:p>
            <a:pPr marL="742950" lvl="1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Specific gravity (health professional)</a:t>
            </a:r>
          </a:p>
          <a:p>
            <a:pPr marL="742950" lvl="1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Weigh-in</a:t>
            </a:r>
          </a:p>
          <a:p>
            <a:pPr marL="742950" lvl="1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Measurement recording</a:t>
            </a:r>
            <a:endParaRPr lang="en-US" altLang="en-US" sz="1400">
              <a:solidFill>
                <a:srgbClr val="E82D08"/>
              </a:solidFill>
            </a:endParaRP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Wrestling coaching staff is </a:t>
            </a:r>
            <a:r>
              <a:rPr lang="en-US" altLang="en-US" sz="1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EXCLUDED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</a:t>
            </a:r>
            <a:r>
              <a:rPr lang="en-US" altLang="en-US" sz="1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testing responsibilities or data entry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35F38DC7-E762-76AC-DA0A-02BB8063B1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F569C78-E848-480F-8211-DC2F037B4663}" type="slidenum">
              <a:rPr lang="en-US" altLang="en-US"/>
              <a:pPr>
                <a:spcBef>
                  <a:spcPct val="0"/>
                </a:spcBef>
              </a:pPr>
              <a:t>26</a:t>
            </a:fld>
            <a:endParaRPr lang="en-US" altLang="en-US"/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F472C327-E9E1-68CC-EFB2-5E65534200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2F4FBC21-8F26-28FA-7179-9D7067AA1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SCHOOLS PROVIDE: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Multistix</a:t>
            </a: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(VERIFY)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“Data Forms” (MHSAA online)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Pens/Pencils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Certified scales 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/>
              <a:t>balance scales </a:t>
            </a:r>
            <a:r>
              <a:rPr lang="en-US" altLang="en-US" sz="1400">
                <a:sym typeface="Wingdings" panose="05000000000000000000" pitchFamily="2" charset="2"/>
              </a:rPr>
              <a:t></a:t>
            </a:r>
            <a:r>
              <a:rPr lang="en-US" altLang="en-US" sz="1400"/>
              <a:t> nearest ¼ </a:t>
            </a:r>
            <a:r>
              <a:rPr lang="en-US" altLang="en-US" sz="1400" err="1"/>
              <a:t>lb</a:t>
            </a:r>
            <a:r>
              <a:rPr lang="en-US" altLang="en-US" sz="1400"/>
              <a:t>;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altLang="en-US" sz="1400" b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1/10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400" b="1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</a:t>
            </a:r>
            <a:endParaRPr lang="en-US" altLang="en-US" sz="14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>
            <a:extLst>
              <a:ext uri="{FF2B5EF4-FFF2-40B4-BE49-F238E27FC236}">
                <a16:creationId xmlns:a16="http://schemas.microsoft.com/office/drawing/2014/main" id="{02CFB6E9-9342-FD34-CF11-FAFB8845A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8770C1-D7B1-41B3-9E90-D29E61DEE15D}" type="slidenum">
              <a:rPr lang="en-US" altLang="en-US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77827" name="Rectangle 2">
            <a:extLst>
              <a:ext uri="{FF2B5EF4-FFF2-40B4-BE49-F238E27FC236}">
                <a16:creationId xmlns:a16="http://schemas.microsoft.com/office/drawing/2014/main" id="{3A646CF5-21DD-AD91-3904-ED17CE7B6B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1684" name="Rectangle 3">
            <a:extLst>
              <a:ext uri="{FF2B5EF4-FFF2-40B4-BE49-F238E27FC236}">
                <a16:creationId xmlns:a16="http://schemas.microsoft.com/office/drawing/2014/main" id="{A6654C51-5DCB-1D80-4CC9-968B0B879A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/>
              <a:t>SCHOOLS: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/>
              <a:t>Prepare wrestlers for Alpha Weigh-In:</a:t>
            </a:r>
          </a:p>
          <a:p>
            <a:pPr marL="800100" lvl="1" indent="-34290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Undergarments / loose shorts &amp; t-shirt</a:t>
            </a:r>
          </a:p>
          <a:p>
            <a:pPr marL="800100" lvl="1" indent="-34290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Collection cups</a:t>
            </a:r>
          </a:p>
          <a:p>
            <a:pPr marL="800100" lvl="1" indent="-34290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Secure private, controlled area for specific gravity assessment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/>
              <a:t>Remind: “Skinfold” assessment 1st! 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/>
              <a:t>NO Hydro/DXA to start.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855A3138-2A1A-F354-1347-A8DF0CD818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577B3F2-67CA-4200-80A2-54F3464C460A}" type="slidenum">
              <a:rPr lang="en-US" altLang="en-US"/>
              <a:pPr>
                <a:spcBef>
                  <a:spcPct val="0"/>
                </a:spcBef>
              </a:pPr>
              <a:t>28</a:t>
            </a:fld>
            <a:endParaRPr lang="en-US" altLang="en-US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09053927-4F29-64F5-0FA3-8A1EC09932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9ABF17C7-8FDD-112A-9F51-21D7ED866D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dirty="0"/>
              <a:t>FEE guidelines 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dirty="0"/>
              <a:t>LIMIT: </a:t>
            </a:r>
            <a:r>
              <a:rPr lang="en-US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$6.50 </a:t>
            </a:r>
            <a:r>
              <a:rPr lang="en-US" altLang="en-US" sz="1400" dirty="0"/>
              <a:t>per student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dirty="0"/>
              <a:t>Some ATC’s this is part of your job through the school contract.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dirty="0"/>
              <a:t>Fewer than six (6) on single date, one (1) site, assessor permitted to charge </a:t>
            </a:r>
            <a:r>
              <a:rPr lang="en-US" altLang="en-US" sz="1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mileage</a:t>
            </a:r>
            <a:r>
              <a:rPr lang="en-US" altLang="en-US" sz="1400" dirty="0">
                <a:solidFill>
                  <a:schemeClr val="hlink"/>
                </a:solidFill>
              </a:rPr>
              <a:t> </a:t>
            </a:r>
            <a:r>
              <a:rPr lang="en-US" altLang="en-US" sz="1400" dirty="0"/>
              <a:t>at current IRS rate </a:t>
            </a:r>
            <a:r>
              <a:rPr lang="en-US" altLang="en-US" sz="1400" u="sng" dirty="0"/>
              <a:t>OR</a:t>
            </a:r>
            <a:r>
              <a:rPr lang="en-US" altLang="en-US" sz="1400" dirty="0"/>
              <a:t> </a:t>
            </a:r>
            <a:r>
              <a:rPr lang="en-US" altLang="en-US" sz="1400" b="1" dirty="0">
                <a:solidFill>
                  <a:schemeClr val="hlin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$40.00 service fee</a:t>
            </a:r>
          </a:p>
          <a:p>
            <a:pPr marL="457200" indent="-4572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dirty="0">
                <a:latin typeface="Arial" panose="020B0604020202020204" pitchFamily="34" charset="0"/>
              </a:rPr>
              <a:t>This may be the case when an assessor has to “re-test” a few wrestlers.</a:t>
            </a:r>
            <a:endParaRPr lang="en-US" altLang="en-US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0E377887-C933-6590-6675-910D2B05D8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5D195E8-304B-4EE2-AD7B-8397DB128A43}" type="slidenum">
              <a:rPr lang="en-US" altLang="en-US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11AFBF6C-59F0-990A-66C8-B4271DB5D3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C0ACDC19-8600-20EA-F05E-C70648CC2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MHSAA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>
            <a:extLst>
              <a:ext uri="{FF2B5EF4-FFF2-40B4-BE49-F238E27FC236}">
                <a16:creationId xmlns:a16="http://schemas.microsoft.com/office/drawing/2014/main" id="{5CD07026-01F2-A6C8-1D2B-521D1F7AC1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BFA3324-64B9-4547-815D-224D010652B0}" type="slidenum">
              <a:rPr lang="en-US" altLang="en-US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8C2C9270-E6C1-48D0-A4B3-7716D9ACC6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7828" name="Rectangle 3">
            <a:extLst>
              <a:ext uri="{FF2B5EF4-FFF2-40B4-BE49-F238E27FC236}">
                <a16:creationId xmlns:a16="http://schemas.microsoft.com/office/drawing/2014/main" id="{A8BDD9A7-E1E7-4AFE-FAFD-D978ECAF3D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MHSAA RESPONSIBILIES:</a:t>
            </a:r>
          </a:p>
          <a:p>
            <a:pPr marL="171450" indent="-1714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Prepare/register assessors (TODAY)</a:t>
            </a:r>
          </a:p>
          <a:p>
            <a:pPr marL="171450" indent="-1714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Work w/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 Bracketing</a:t>
            </a:r>
            <a:r>
              <a:rPr lang="en-US" altLang="en-US" sz="1400"/>
              <a:t> in monitoring website &amp; data</a:t>
            </a:r>
          </a:p>
          <a:p>
            <a:pPr marL="171450" indent="-1714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Administrate all aspects of the hydro/DXA/</a:t>
            </a:r>
            <a:r>
              <a:rPr lang="en-US" altLang="en-US" sz="1400" err="1"/>
              <a:t>BodPod</a:t>
            </a:r>
            <a:r>
              <a:rPr lang="en-US" altLang="en-US" sz="1400"/>
              <a:t> appeal process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>
            <a:extLst>
              <a:ext uri="{FF2B5EF4-FFF2-40B4-BE49-F238E27FC236}">
                <a16:creationId xmlns:a16="http://schemas.microsoft.com/office/drawing/2014/main" id="{5EDE1AF2-AC26-3E2C-85AA-F89AD45B56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26195AA-06CE-44D7-B45B-B31EAFF094A5}" type="slidenum">
              <a:rPr lang="en-US" altLang="en-US"/>
              <a:pPr>
                <a:spcBef>
                  <a:spcPct val="0"/>
                </a:spcBef>
              </a:pPr>
              <a:t>31</a:t>
            </a:fld>
            <a:endParaRPr lang="en-US" altLang="en-US"/>
          </a:p>
        </p:txBody>
      </p:sp>
      <p:sp>
        <p:nvSpPr>
          <p:cNvPr id="86019" name="Rectangle 2">
            <a:extLst>
              <a:ext uri="{FF2B5EF4-FFF2-40B4-BE49-F238E27FC236}">
                <a16:creationId xmlns:a16="http://schemas.microsoft.com/office/drawing/2014/main" id="{B12D594F-4BB4-7CDB-9ECA-B63368D975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7F682204-C19E-FC0D-87A3-DAF151D9E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MHSAA: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Maintain a file of Hydro/DXA assessments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Maintain a file of “Physicians Clearance”</a:t>
            </a:r>
          </a:p>
          <a:p>
            <a:pPr marL="800100" lvl="1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sz="1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</a:t>
            </a:r>
            <a:r>
              <a:rPr lang="en-US" sz="14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sz="1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wrestle until clearance has been received/marked by MHSAA.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Field calls from assessors &amp; coaches</a:t>
            </a:r>
            <a:endParaRPr lang="en-US" altLang="en-U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0CC95750-0E6E-F35E-748B-3C6794186B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8FFF1FC-CB4F-4968-BFBB-0DF925CB6977}" type="slidenum">
              <a:rPr lang="en-US" altLang="en-US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B60EC99B-1FEC-7237-364A-F1EA2BC0B8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8064925C-F279-74AB-6661-2F3E93650F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eaLnBrk="1" hangingPunct="1"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HYDRATION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B550350F-8BF5-AC09-D320-E09DAC6453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1E3E4BD-1D1C-41BD-A5E0-98C533EC4730}" type="slidenum">
              <a:rPr lang="en-US" altLang="en-US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F27A47EC-C61E-B111-0FBC-F9015B3F50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F0AAB1A3-3700-F01C-9A11-347130A624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MUST be hydrated. 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NO practice before ALPHA.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D5DB7712-C54B-6FD0-F2E5-D567D250AD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226FF9-3A8E-474A-8017-2BBFB2CE7238}" type="slidenum">
              <a:rPr lang="en-US" altLang="en-US"/>
              <a:pPr>
                <a:spcBef>
                  <a:spcPct val="0"/>
                </a:spcBef>
              </a:pPr>
              <a:t>34</a:t>
            </a:fld>
            <a:endParaRPr lang="en-US" altLang="en-US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79724FBF-5261-6AB0-DED8-DC8AC4F8A4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86020" name="Rectangle 3">
            <a:extLst>
              <a:ext uri="{FF2B5EF4-FFF2-40B4-BE49-F238E27FC236}">
                <a16:creationId xmlns:a16="http://schemas.microsoft.com/office/drawing/2014/main" id="{843FCE5E-2B0B-B1F3-A3ED-144473E3BA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/>
              <a:t>This is simply a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PASS / FAIL</a:t>
            </a:r>
            <a:r>
              <a:rPr lang="en-US" altLang="en-US" sz="1400"/>
              <a:t> assessment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gravity LESS than 1.025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en-US" altLang="en-US" sz="1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400" b="1" i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FAILED</a:t>
            </a:r>
          </a:p>
          <a:p>
            <a:pPr marL="285750" indent="-2857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/>
              <a:t>Alpha </a:t>
            </a:r>
            <a:r>
              <a:rPr lang="en-US" altLang="en-US" sz="1400" i="1" u="sng"/>
              <a:t>must</a:t>
            </a:r>
            <a:r>
              <a:rPr lang="en-US" altLang="en-US" sz="1400" i="1"/>
              <a:t> </a:t>
            </a:r>
            <a:r>
              <a:rPr lang="en-US" altLang="en-US" sz="1400"/>
              <a:t>be done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</a:t>
            </a:r>
            <a:r>
              <a:rPr lang="en-US" altLang="en-US" sz="1400"/>
              <a:t> participate in that day’s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practice</a:t>
            </a:r>
            <a:r>
              <a:rPr lang="en-US" altLang="en-US" sz="1400">
                <a:solidFill>
                  <a:schemeClr val="hlink"/>
                </a:solidFill>
              </a:rPr>
              <a:t>  </a:t>
            </a:r>
            <a:r>
              <a:rPr lang="en-US" altLang="en-US" sz="1400"/>
              <a:t>or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conditioning</a:t>
            </a:r>
          </a:p>
          <a:p>
            <a:pPr marL="742950" lvl="1" indent="-2857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i="1"/>
              <a:t>No sweaty (and possibly dehydrated) athletes!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1878D4FE-F18E-D263-839E-DDB7D7FD05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63761D1-5468-4F1A-AD44-79552F9E6360}" type="slidenum">
              <a:rPr lang="en-US" altLang="en-US"/>
              <a:pPr>
                <a:spcBef>
                  <a:spcPct val="0"/>
                </a:spcBef>
              </a:pPr>
              <a:t>35</a:t>
            </a:fld>
            <a:endParaRPr lang="en-US" altLang="en-US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0B2EB3DE-F331-0EFB-9338-E578303DE6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9C0823D6-CDE1-C811-8A45-5E97FCAA1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1400" u="sng"/>
              <a:t>Product Used</a:t>
            </a:r>
            <a:r>
              <a:rPr lang="en-US" altLang="en-US" sz="1400"/>
              <a:t>: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/>
              <a:t>Bayer </a:t>
            </a:r>
            <a:r>
              <a:rPr lang="en-US" altLang="en-US" sz="1400" b="1" err="1"/>
              <a:t>Multistix</a:t>
            </a:r>
            <a:r>
              <a:rPr lang="en-US" altLang="en-US" sz="1400" b="1"/>
              <a:t> 10S (#2161)</a:t>
            </a:r>
            <a:r>
              <a:rPr lang="en-US" altLang="en-US" sz="1400"/>
              <a:t> 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i="1"/>
              <a:t>Must include Specific Gravity Band #4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</a:t>
            </a:r>
            <a:r>
              <a:rPr lang="en-US" altLang="en-US" sz="1400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expiration</a:t>
            </a: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date!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Store in cool, dry place</a:t>
            </a:r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endParaRPr lang="en-US" altLang="en-US" sz="1400" u="sng"/>
          </a:p>
          <a:p>
            <a:pPr eaLnBrk="1" hangingPunct="1">
              <a:spcBef>
                <a:spcPts val="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1400" u="sng"/>
              <a:t>Other Supplies Needed</a:t>
            </a:r>
            <a:r>
              <a:rPr lang="en-US" altLang="en-US" sz="1400"/>
              <a:t>: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/>
              <a:t>Latex Free Gloves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/>
              <a:t>Collection Cups</a:t>
            </a:r>
          </a:p>
          <a:p>
            <a:pPr marL="342900" indent="-342900" eaLnBrk="1" hangingPunct="1">
              <a:spcBef>
                <a:spcPts val="0"/>
              </a:spcBef>
              <a:spcAft>
                <a:spcPts val="600"/>
              </a:spcAft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/>
              <a:t>Biohazard Bags</a:t>
            </a:r>
            <a:r>
              <a:rPr lang="en-US" altLang="en-US" sz="2200"/>
              <a:t>	</a:t>
            </a: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8954B770-67F7-482D-29EB-10737E0AB1D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A48B244-0035-4BA2-8F31-BB7F02D61E1E}" type="slidenum">
              <a:rPr lang="en-US" altLang="en-US"/>
              <a:pPr>
                <a:spcBef>
                  <a:spcPct val="0"/>
                </a:spcBef>
              </a:pPr>
              <a:t>36</a:t>
            </a:fld>
            <a:endParaRPr lang="en-US" altLang="en-US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797C3E00-D344-4284-4EC3-E1A0864A95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A5B7A393-9C2B-6FB3-036A-D08DDCA7A75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282D9A1F-08D3-5700-1BD7-03AF0EC70F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3B1907A-BF21-4702-9968-4319E9D7EB4A}" type="slidenum">
              <a:rPr lang="en-US" altLang="en-US"/>
              <a:pPr>
                <a:spcBef>
                  <a:spcPct val="0"/>
                </a:spcBef>
              </a:pPr>
              <a:t>37</a:t>
            </a:fld>
            <a:endParaRPr lang="en-US" altLang="en-US"/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A0E680DD-C843-A44D-EC3C-AA580D5497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445B0DC2-2F14-FB4A-77FB-5F58D97639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1400" dirty="0"/>
              <a:t>Helpful to cut off squares up to Specific Gravity section (“olive” section)</a:t>
            </a:r>
          </a:p>
          <a:p>
            <a:pPr marL="171450" indent="-171450"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1400" dirty="0"/>
              <a:t>Available from various sources.</a:t>
            </a:r>
            <a:endParaRPr lang="en-US" altLang="en-US" sz="1400" i="1" dirty="0"/>
          </a:p>
          <a:p>
            <a:pPr marL="171450" indent="-171450"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altLang="en-US" sz="1400" b="1" dirty="0"/>
              <a:t>Google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en-US" altLang="en-US" sz="1400" b="1" dirty="0"/>
          </a:p>
          <a:p>
            <a:pPr marL="171450" lvl="0" indent="-171450" eaLnBrk="1" hangingPunct="1">
              <a:buFontTx/>
              <a:buChar char="-"/>
            </a:pPr>
            <a:r>
              <a:rPr lang="en-US" altLang="en-US" sz="1400" dirty="0">
                <a:latin typeface="Arial" panose="020B0604020202020204" pitchFamily="34" charset="0"/>
              </a:rPr>
              <a:t>Cut </a:t>
            </a:r>
            <a:r>
              <a:rPr lang="en-US" altLang="en-US" sz="1400" dirty="0" err="1">
                <a:latin typeface="Arial" panose="020B0604020202020204" pitchFamily="34" charset="0"/>
              </a:rPr>
              <a:t>Multistix</a:t>
            </a:r>
            <a:r>
              <a:rPr lang="en-US" altLang="en-US" sz="1400" dirty="0">
                <a:latin typeface="Arial" panose="020B0604020202020204" pitchFamily="34" charset="0"/>
              </a:rPr>
              <a:t> between bands #4 &amp; #5. </a:t>
            </a:r>
          </a:p>
          <a:p>
            <a:pPr marL="171450" lvl="0" indent="-171450" eaLnBrk="1" hangingPunct="1">
              <a:buFontTx/>
              <a:buChar char="-"/>
            </a:pPr>
            <a:r>
              <a:rPr lang="en-US" altLang="en-US" sz="1400" dirty="0">
                <a:latin typeface="Arial" panose="020B0604020202020204" pitchFamily="34" charset="0"/>
              </a:rPr>
              <a:t>We are only looking for PASS / FAIL.</a:t>
            </a:r>
          </a:p>
          <a:p>
            <a:pPr marL="171450" indent="-171450" eaLnBrk="1" hangingPunct="1">
              <a:lnSpc>
                <a:spcPct val="80000"/>
              </a:lnSpc>
              <a:buFontTx/>
              <a:buChar char="-"/>
              <a:defRPr/>
            </a:pPr>
            <a:endParaRPr lang="en-US" altLang="en-US" sz="1400" b="1" dirty="0"/>
          </a:p>
          <a:p>
            <a:pPr eaLnBrk="1" hangingPunct="1">
              <a:defRPr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>
            <a:extLst>
              <a:ext uri="{FF2B5EF4-FFF2-40B4-BE49-F238E27FC236}">
                <a16:creationId xmlns:a16="http://schemas.microsoft.com/office/drawing/2014/main" id="{A8A2A4CF-5D1A-556D-6671-B3CDBF9C16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D93A27F-318A-4FD6-AFD1-41894464F451}" type="slidenum">
              <a:rPr lang="en-US" altLang="en-US"/>
              <a:pPr>
                <a:spcBef>
                  <a:spcPct val="0"/>
                </a:spcBef>
              </a:pPr>
              <a:t>38</a:t>
            </a:fld>
            <a:endParaRPr lang="en-US" altLang="en-US"/>
          </a:p>
        </p:txBody>
      </p:sp>
      <p:sp>
        <p:nvSpPr>
          <p:cNvPr id="102403" name="Rectangle 2">
            <a:extLst>
              <a:ext uri="{FF2B5EF4-FFF2-40B4-BE49-F238E27FC236}">
                <a16:creationId xmlns:a16="http://schemas.microsoft.com/office/drawing/2014/main" id="{BAE6754C-445B-9FB3-FC7A-386FAE56CA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02404" name="Rectangle 3">
            <a:extLst>
              <a:ext uri="{FF2B5EF4-FFF2-40B4-BE49-F238E27FC236}">
                <a16:creationId xmlns:a16="http://schemas.microsoft.com/office/drawing/2014/main" id="{AB3C06BB-7191-0564-FBE3-1069376C5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BCF0AF51-ED2F-D7BF-1A6E-68E05C5961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2F6BB51-4964-49D6-83F0-AEECF088FDDD}" type="slidenum">
              <a:rPr lang="en-US" altLang="en-US"/>
              <a:pPr>
                <a:spcBef>
                  <a:spcPct val="0"/>
                </a:spcBef>
              </a:pPr>
              <a:t>39</a:t>
            </a:fld>
            <a:endParaRPr lang="en-US" altLang="en-US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26DB2C32-A9D8-BAEA-A72D-D774601820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2CD7FEF4-B08F-59E0-EB1C-BAC315F33D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sz="1400"/>
              <a:t>Have student provides their sample in a cup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sz="1400"/>
              <a:t>Hand them a test strip for them to dip in their urine and hold while we observe and wait for the color to present.  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sz="1400"/>
              <a:t>The only time assessor might touch the strip is if we are having to look closely at the color if it is borderline fail.  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sz="1400"/>
              <a:t>The student then takes the cup and dumps out their sample in the toilet and flushes and washes.  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sz="1400"/>
              <a:t>So real limited contact with the urine overall.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9C65036B-CA53-573C-7733-389E40EAEB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59B68A-ABCF-4E50-A7F5-181F925EABDC}" type="slidenum">
              <a:rPr lang="en-US" altLang="en-US"/>
              <a:pPr>
                <a:spcBef>
                  <a:spcPct val="0"/>
                </a:spcBef>
              </a:pPr>
              <a:t>40</a:t>
            </a:fld>
            <a:endParaRPr lang="en-US" altLang="en-US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0B3A0967-4D5B-C737-5983-9ED93AD0F2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D83DE60D-6D59-1E28-4A0F-9B76A04E1F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>
              <a:spcBef>
                <a:spcPct val="50000"/>
              </a:spcBef>
              <a:buFontTx/>
              <a:buChar char="-"/>
              <a:defRPr/>
            </a:pPr>
            <a:r>
              <a:rPr lang="en-US" altLang="en-US" sz="1400"/>
              <a:t>a. Wipe excess urine on rim of container</a:t>
            </a:r>
            <a:endParaRPr lang="en-US" altLang="en-US" sz="1400" u="sng"/>
          </a:p>
          <a:p>
            <a:pPr marL="171450" indent="-171450">
              <a:spcBef>
                <a:spcPct val="50000"/>
              </a:spcBef>
              <a:buFontTx/>
              <a:buChar char="-"/>
              <a:defRPr/>
            </a:pPr>
            <a:r>
              <a:rPr lang="en-US" altLang="en-US" sz="1400"/>
              <a:t>b. Air dry for </a:t>
            </a: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</a:t>
            </a:r>
            <a:r>
              <a:rPr lang="en-US" altLang="en-US" sz="1400"/>
              <a:t> seconds</a:t>
            </a:r>
          </a:p>
          <a:p>
            <a:pPr marL="171450" indent="-171450">
              <a:spcBef>
                <a:spcPct val="50000"/>
              </a:spcBef>
              <a:buFontTx/>
              <a:buChar char="-"/>
              <a:defRPr/>
            </a:pPr>
            <a:r>
              <a:rPr lang="en-US" altLang="en-US" sz="1400"/>
              <a:t>c. Match band color with gravity band on bottle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5976BE41-FE60-D5B0-F422-FAF2DD44EF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338FC58-616B-47CD-9E0D-9601FA28289A}" type="slidenum">
              <a:rPr lang="en-US" altLang="en-US"/>
              <a:pPr>
                <a:spcBef>
                  <a:spcPct val="0"/>
                </a:spcBef>
              </a:pPr>
              <a:t>41</a:t>
            </a:fld>
            <a:endParaRPr lang="en-US" altLang="en-US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E8058DF7-CCFB-98BC-187F-A1DEFA1987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31566470-383C-64F1-EE91-7F036C440C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REMEMBER: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Simply looking for PASS / FAIL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5A792B40-BBC2-E624-7CEC-476F6950FA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EBC0C12-DE1C-46D7-80E3-424784344F5B}" type="slidenum">
              <a:rPr lang="en-US" altLang="en-US"/>
              <a:pPr>
                <a:spcBef>
                  <a:spcPct val="0"/>
                </a:spcBef>
              </a:pPr>
              <a:t>42</a:t>
            </a:fld>
            <a:endParaRPr lang="en-US" altLang="en-US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1CA33D28-1079-B49B-1CDE-47AD27FB1E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EC0D793D-DAC2-1A00-61FD-011F4149C8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Reminder: Don’t go overboard as it may throw off their actual weight for weigh-ins.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Drink 6-10 glasses of water daily for 2-3 days </a:t>
            </a:r>
            <a:r>
              <a:rPr lang="en-US" altLang="en-US" sz="1400" u="sng"/>
              <a:t>PRIOR</a:t>
            </a:r>
            <a:r>
              <a:rPr lang="en-US" altLang="en-US" sz="1400"/>
              <a:t> to test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Don’t go overboard with water the “day of” as it may throw off actual weight.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Avoid beverages high in caffeine (DEHYDRATED)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Instructed to urinate at least 1-2 times during the day </a:t>
            </a:r>
            <a:r>
              <a:rPr lang="en-US" altLang="en-US" sz="1400" u="sng"/>
              <a:t>PRIOR</a:t>
            </a:r>
            <a:r>
              <a:rPr lang="en-US" altLang="en-US" sz="1400"/>
              <a:t> to this test to prevent urine from becoming too concentrated</a:t>
            </a:r>
            <a:endParaRPr lang="en-US" altLang="en-US" sz="1400" i="1"/>
          </a:p>
          <a:p>
            <a:pPr marL="171450" indent="-171450" eaLnBrk="1" hangingPunct="1">
              <a:buFontTx/>
              <a:buChar char="-"/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8AD80B44-7DAA-CA9C-4E34-9BAD7E67E39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0EE6A8D-066A-4D22-B6BA-5B085C1E3D16}" type="slidenum">
              <a:rPr lang="en-US" altLang="en-US"/>
              <a:pPr>
                <a:spcBef>
                  <a:spcPct val="0"/>
                </a:spcBef>
              </a:pPr>
              <a:t>43</a:t>
            </a:fld>
            <a:endParaRPr lang="en-US" altLang="en-US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8924FCAA-ACE9-3455-9364-74362EAD5F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A9B57B59-68AA-F523-99F5-C03BCC2744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/>
              <a:t>REMINDER: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/>
              <a:t>Have student provides their sample in a cup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/>
              <a:t>Hand them a test strip for them to dip in their urine and hold while we observe and wait for the color to present.  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/>
              <a:t>The only time assessor might touch the strip is if we are having to look closely at the color if it is borderline fail.  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/>
              <a:t>The student then takes the cup and dumps out their sample in the toilet and flushes and washes.  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/>
              <a:t>So real limited contact with the urine overall.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AEED838F-A03B-12B7-8C02-338CD06CB0E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DBADBD9-4AA2-4A55-B2E3-2B7D8C81B18D}" type="slidenum">
              <a:rPr lang="en-US" altLang="en-US"/>
              <a:pPr>
                <a:spcBef>
                  <a:spcPct val="0"/>
                </a:spcBef>
              </a:pPr>
              <a:t>44</a:t>
            </a:fld>
            <a:endParaRPr lang="en-US" altLang="en-US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0F66DA89-983D-ADA2-ADA8-E454A99ACF6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851298BA-C344-F1E1-39C7-5B5CA4AD89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7">
            <a:extLst>
              <a:ext uri="{FF2B5EF4-FFF2-40B4-BE49-F238E27FC236}">
                <a16:creationId xmlns:a16="http://schemas.microsoft.com/office/drawing/2014/main" id="{3B00165A-1787-F990-3636-D85DBA50AB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A8680C5-55BF-46C3-8012-52DC6189FFDA}" type="slidenum">
              <a:rPr lang="en-US" altLang="en-US"/>
              <a:pPr>
                <a:spcBef>
                  <a:spcPct val="0"/>
                </a:spcBef>
              </a:pPr>
              <a:t>45</a:t>
            </a:fld>
            <a:endParaRPr lang="en-US" altLang="en-US"/>
          </a:p>
        </p:txBody>
      </p:sp>
      <p:sp>
        <p:nvSpPr>
          <p:cNvPr id="118787" name="Rectangle 2">
            <a:extLst>
              <a:ext uri="{FF2B5EF4-FFF2-40B4-BE49-F238E27FC236}">
                <a16:creationId xmlns:a16="http://schemas.microsoft.com/office/drawing/2014/main" id="{874C7006-541F-99CD-BDDE-0249B9C4B7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DFF4AC51-A030-A34C-30A8-98E2205E5C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>
              <a:spcBef>
                <a:spcPct val="0"/>
              </a:spcBef>
              <a:defRPr/>
            </a:pPr>
            <a:r>
              <a:rPr lang="en-US" altLang="en-US" sz="1400" b="1" cap="all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Technical Information &amp; ASSESSMENT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7">
            <a:extLst>
              <a:ext uri="{FF2B5EF4-FFF2-40B4-BE49-F238E27FC236}">
                <a16:creationId xmlns:a16="http://schemas.microsoft.com/office/drawing/2014/main" id="{6B0D550D-4A55-40FA-EFA2-F74F8BA28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B565215-2084-406C-9E54-00C6669992D3}" type="slidenum">
              <a:rPr lang="en-US" altLang="en-US"/>
              <a:pPr>
                <a:spcBef>
                  <a:spcPct val="0"/>
                </a:spcBef>
              </a:pPr>
              <a:t>46</a:t>
            </a:fld>
            <a:endParaRPr lang="en-US" altLang="en-US"/>
          </a:p>
        </p:txBody>
      </p:sp>
      <p:sp>
        <p:nvSpPr>
          <p:cNvPr id="120835" name="Rectangle 2">
            <a:extLst>
              <a:ext uri="{FF2B5EF4-FFF2-40B4-BE49-F238E27FC236}">
                <a16:creationId xmlns:a16="http://schemas.microsoft.com/office/drawing/2014/main" id="{A350C4B4-CC70-1A60-FEF6-38B8CD960D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8CA0D92C-0586-52F1-4613-0218C704FC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Lots of other ways…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Better but </a:t>
            </a:r>
            <a:r>
              <a:rPr lang="en-US" altLang="en-US" sz="1400" b="1">
                <a:latin typeface="Arial" panose="020B0604020202020204" pitchFamily="34" charset="0"/>
              </a:rPr>
              <a:t>EXPENSIVE 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IMPERFECT FOR ALL!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7">
            <a:extLst>
              <a:ext uri="{FF2B5EF4-FFF2-40B4-BE49-F238E27FC236}">
                <a16:creationId xmlns:a16="http://schemas.microsoft.com/office/drawing/2014/main" id="{214B11EF-B635-FAF6-03BF-E61866750CC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C6189C-6264-4F79-8C41-B0C2B9D5D5E4}" type="slidenum">
              <a:rPr lang="en-US" altLang="en-US"/>
              <a:pPr>
                <a:spcBef>
                  <a:spcPct val="0"/>
                </a:spcBef>
              </a:pPr>
              <a:t>47</a:t>
            </a:fld>
            <a:endParaRPr lang="en-US" altLang="en-US"/>
          </a:p>
        </p:txBody>
      </p:sp>
      <p:sp>
        <p:nvSpPr>
          <p:cNvPr id="122883" name="Rectangle 2">
            <a:extLst>
              <a:ext uri="{FF2B5EF4-FFF2-40B4-BE49-F238E27FC236}">
                <a16:creationId xmlns:a16="http://schemas.microsoft.com/office/drawing/2014/main" id="{C2BA0A8D-2E70-7B69-04C7-49FA3E07A8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B9564721-9481-FDB1-FBAE-F8A642585D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 cap="all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Validity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sz="1400" i="1"/>
              <a:t>The degree to which an assessor obtains an accurate measure of the skinfold site</a:t>
            </a:r>
            <a:endParaRPr lang="en-US" altLang="en-US" sz="1400" b="1" cap="all">
              <a:solidFill>
                <a:srgbClr val="E82D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>
            <a:extLst>
              <a:ext uri="{FF2B5EF4-FFF2-40B4-BE49-F238E27FC236}">
                <a16:creationId xmlns:a16="http://schemas.microsoft.com/office/drawing/2014/main" id="{0F366C1E-491B-9965-11C1-941C2C763A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063F03-03A0-407D-A86F-3168AC5ECABC}" type="slidenum">
              <a:rPr lang="en-US" altLang="en-US"/>
              <a:pPr>
                <a:spcBef>
                  <a:spcPct val="0"/>
                </a:spcBef>
              </a:pPr>
              <a:t>48</a:t>
            </a:fld>
            <a:endParaRPr lang="en-US" altLang="en-US"/>
          </a:p>
        </p:txBody>
      </p:sp>
      <p:sp>
        <p:nvSpPr>
          <p:cNvPr id="124931" name="Rectangle 2">
            <a:extLst>
              <a:ext uri="{FF2B5EF4-FFF2-40B4-BE49-F238E27FC236}">
                <a16:creationId xmlns:a16="http://schemas.microsoft.com/office/drawing/2014/main" id="{CC048161-85D5-382C-2C6C-960FAD5694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6740" name="Rectangle 3">
            <a:extLst>
              <a:ext uri="{FF2B5EF4-FFF2-40B4-BE49-F238E27FC236}">
                <a16:creationId xmlns:a16="http://schemas.microsoft.com/office/drawing/2014/main" id="{EABD87CA-1A61-6246-E215-26088BD182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Density (BD):</a:t>
            </a:r>
          </a:p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Mass of the body per unit volume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984938E3-BE54-DDC2-6EA1-806E0E25B3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041315E-0D68-4620-AB31-3AC42A650711}" type="slidenum">
              <a:rPr lang="en-US" altLang="en-US"/>
              <a:pPr>
                <a:spcBef>
                  <a:spcPct val="0"/>
                </a:spcBef>
              </a:pPr>
              <a:t>49</a:t>
            </a:fld>
            <a:endParaRPr lang="en-US" altLang="en-US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3386AD96-2BEF-FCF6-EC68-DAFAFC5D2B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18788" name="Rectangle 3">
            <a:extLst>
              <a:ext uri="{FF2B5EF4-FFF2-40B4-BE49-F238E27FC236}">
                <a16:creationId xmlns:a16="http://schemas.microsoft.com/office/drawing/2014/main" id="{7FC825FA-129B-0636-A99A-B52D4DF7E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LBM: Lean Body Mass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Muscle &amp; bone mass predicted to be in the body</a:t>
            </a:r>
            <a:endParaRPr lang="en-US" altLang="en-US" sz="1400">
              <a:solidFill>
                <a:srgbClr val="E82D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98F2FC0E-03F5-BEF7-6B8D-3C38100962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3B4473C-65C6-4586-BD2B-51D9CF949D42}" type="slidenum">
              <a:rPr lang="en-US" altLang="en-US"/>
              <a:pPr>
                <a:spcBef>
                  <a:spcPct val="0"/>
                </a:spcBef>
              </a:pPr>
              <a:t>50</a:t>
            </a:fld>
            <a:endParaRPr lang="en-US" altLang="en-US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7857B7A4-60B4-1B55-F6FA-93D8C91CE6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0836" name="Rectangle 3">
            <a:extLst>
              <a:ext uri="{FF2B5EF4-FFF2-40B4-BE49-F238E27FC236}">
                <a16:creationId xmlns:a16="http://schemas.microsoft.com/office/drawing/2014/main" id="{B62947F3-7CE7-4831-BFF2-74CA06376F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Fat = (BF)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Essential &amp; non-essential fat storage predicted to be in the body.</a:t>
            </a:r>
            <a:endParaRPr lang="en-US" altLang="en-US" sz="1400"/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End of the day, we are looking for </a:t>
            </a:r>
            <a:r>
              <a:rPr lang="en-US" altLang="en-US" sz="140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 sz="1400">
                <a:latin typeface="Arial" panose="020B0604020202020204" pitchFamily="34" charset="0"/>
              </a:rPr>
              <a:t>Lowest Minimum Weight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CDC1F204-F2BD-577B-A345-B28EF0E956D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B6FBF92-AF61-4BDE-9E53-85C02ABEA910}" type="slidenum">
              <a:rPr lang="en-US" altLang="en-US"/>
              <a:pPr>
                <a:spcBef>
                  <a:spcPct val="0"/>
                </a:spcBef>
              </a:pPr>
              <a:t>51</a:t>
            </a:fld>
            <a:endParaRPr lang="en-US" altLang="en-US"/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6519A13A-CC5F-A873-6B50-CD514431E1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2884" name="Rectangle 3">
            <a:extLst>
              <a:ext uri="{FF2B5EF4-FFF2-40B4-BE49-F238E27FC236}">
                <a16:creationId xmlns:a16="http://schemas.microsoft.com/office/drawing/2014/main" id="{84BFECD6-A664-1FFE-15C9-CCBFBA706C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Fat Weight (FW)</a:t>
            </a:r>
          </a:p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weight of essential &amp; non-essential fat in the body</a:t>
            </a:r>
            <a:endParaRPr lang="en-US" altLang="en-U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>
            <a:extLst>
              <a:ext uri="{FF2B5EF4-FFF2-40B4-BE49-F238E27FC236}">
                <a16:creationId xmlns:a16="http://schemas.microsoft.com/office/drawing/2014/main" id="{170CE6E6-1282-D790-82D0-5936BF4298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47D661B-7BD0-46BA-AAFD-8C4DE74DB201}" type="slidenum">
              <a:rPr lang="en-US" altLang="en-US"/>
              <a:pPr>
                <a:spcBef>
                  <a:spcPct val="0"/>
                </a:spcBef>
              </a:pPr>
              <a:t>52</a:t>
            </a:fld>
            <a:endParaRPr lang="en-US" altLang="en-US"/>
          </a:p>
        </p:txBody>
      </p:sp>
      <p:sp>
        <p:nvSpPr>
          <p:cNvPr id="133123" name="Rectangle 2">
            <a:extLst>
              <a:ext uri="{FF2B5EF4-FFF2-40B4-BE49-F238E27FC236}">
                <a16:creationId xmlns:a16="http://schemas.microsoft.com/office/drawing/2014/main" id="{A29652AD-339D-1610-70FD-8D649E210E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4932" name="Rectangle 3">
            <a:extLst>
              <a:ext uri="{FF2B5EF4-FFF2-40B4-BE49-F238E27FC236}">
                <a16:creationId xmlns:a16="http://schemas.microsoft.com/office/drawing/2014/main" id="{6DCA9FED-2435-FCBC-0819-3AB52135CE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sz="1400" i="1"/>
              <a:t>The attempt to make prediction calculations on representative subjects from a specific group of individuals leads to the formation of a: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 Specificity</a:t>
            </a:r>
          </a:p>
          <a:p>
            <a:pPr eaLnBrk="1" hangingPunct="1">
              <a:defRPr/>
            </a:pPr>
            <a:endParaRPr lang="en-US" altLang="en-US" b="1">
              <a:solidFill>
                <a:srgbClr val="E82D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>
            <a:extLst>
              <a:ext uri="{FF2B5EF4-FFF2-40B4-BE49-F238E27FC236}">
                <a16:creationId xmlns:a16="http://schemas.microsoft.com/office/drawing/2014/main" id="{E5957B2F-3632-ACFD-4A53-A998C15DFA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A76F90-2E27-4034-918F-D12F2CBE7DBC}" type="slidenum">
              <a:rPr lang="en-US" altLang="en-US"/>
              <a:pPr>
                <a:spcBef>
                  <a:spcPct val="0"/>
                </a:spcBef>
              </a:pPr>
              <a:t>53</a:t>
            </a:fld>
            <a:endParaRPr lang="en-US" altLang="en-US"/>
          </a:p>
        </p:txBody>
      </p:sp>
      <p:sp>
        <p:nvSpPr>
          <p:cNvPr id="135171" name="Rectangle 2">
            <a:extLst>
              <a:ext uri="{FF2B5EF4-FFF2-40B4-BE49-F238E27FC236}">
                <a16:creationId xmlns:a16="http://schemas.microsoft.com/office/drawing/2014/main" id="{6F4B09F4-2FB3-1E62-4472-CDDA8B9047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D11BBB7E-F11D-6157-FED8-6E1D323515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457200" indent="-45720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Caliper standard:</a:t>
            </a:r>
          </a:p>
          <a:p>
            <a:pPr marL="457200" indent="-45720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Lange or </a:t>
            </a:r>
            <a:r>
              <a:rPr lang="en-US" altLang="en-US" sz="1400" b="1" err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Harpenden</a:t>
            </a:r>
            <a:endParaRPr lang="en-US" altLang="en-US" sz="1400" b="1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>
            <a:extLst>
              <a:ext uri="{FF2B5EF4-FFF2-40B4-BE49-F238E27FC236}">
                <a16:creationId xmlns:a16="http://schemas.microsoft.com/office/drawing/2014/main" id="{CB0FA231-588C-D26F-6CF5-D056E5434B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A5DBD7-650A-4E8F-B9B7-A7F1E39197CF}" type="slidenum">
              <a:rPr lang="en-US" altLang="en-US"/>
              <a:pPr>
                <a:spcBef>
                  <a:spcPct val="0"/>
                </a:spcBef>
              </a:pPr>
              <a:t>54</a:t>
            </a:fld>
            <a:endParaRPr lang="en-US" altLang="en-US"/>
          </a:p>
        </p:txBody>
      </p:sp>
      <p:sp>
        <p:nvSpPr>
          <p:cNvPr id="137219" name="Rectangle 2">
            <a:extLst>
              <a:ext uri="{FF2B5EF4-FFF2-40B4-BE49-F238E27FC236}">
                <a16:creationId xmlns:a16="http://schemas.microsoft.com/office/drawing/2014/main" id="{39B1373F-64BD-DB5B-9E12-28BC1D3A5C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93292FDC-CEDC-B9F6-8444-75E8F5679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Data completion form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sz="1400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Assistant may fill in name, school, gender and grade portions…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B</a:t>
            </a:r>
            <a:r>
              <a:rPr lang="en-US" altLang="en-US" sz="1400">
                <a:latin typeface="Arial" panose="020B0604020202020204" pitchFamily="34" charset="0"/>
              </a:rPr>
              <a:t>oys below 7%, Girls below 12% </a:t>
            </a:r>
            <a:r>
              <a:rPr lang="en-US" altLang="en-US" sz="1400"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altLang="en-US" sz="1400">
                <a:latin typeface="Arial" panose="020B0604020202020204" pitchFamily="34" charset="0"/>
              </a:rPr>
              <a:t>“Physicians Clearance” form to the MHSAA.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You will have a good idea as soon as you pinch all sites </a:t>
            </a:r>
            <a:r>
              <a:rPr lang="en-US" altLang="en-US" sz="1400">
                <a:latin typeface="Arial" panose="020B0604020202020204" pitchFamily="34" charset="0"/>
                <a:sym typeface="Wingdings" panose="05000000000000000000" pitchFamily="2" charset="2"/>
              </a:rPr>
              <a:t> Give a “Heads Up”</a:t>
            </a:r>
            <a:endParaRPr lang="en-US" altLang="en-U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>
            <a:extLst>
              <a:ext uri="{FF2B5EF4-FFF2-40B4-BE49-F238E27FC236}">
                <a16:creationId xmlns:a16="http://schemas.microsoft.com/office/drawing/2014/main" id="{5C4EDB8A-5FA0-D6F9-475F-920A5584A6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604ED0C-1E25-4E1D-B592-37F75E7347CF}" type="slidenum">
              <a:rPr lang="en-US" altLang="en-US"/>
              <a:pPr>
                <a:spcBef>
                  <a:spcPct val="0"/>
                </a:spcBef>
              </a:pPr>
              <a:t>55</a:t>
            </a:fld>
            <a:endParaRPr lang="en-US" altLang="en-US"/>
          </a:p>
        </p:txBody>
      </p:sp>
      <p:sp>
        <p:nvSpPr>
          <p:cNvPr id="139267" name="Rectangle 2">
            <a:extLst>
              <a:ext uri="{FF2B5EF4-FFF2-40B4-BE49-F238E27FC236}">
                <a16:creationId xmlns:a16="http://schemas.microsoft.com/office/drawing/2014/main" id="{C5F95A3C-FDC5-6F21-EC63-470B7A6B4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D3B09E21-CBC2-7A91-F14B-9CD717DE2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/>
              <a:t>Site Selection &amp; Identification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Anatomical Position</a:t>
            </a:r>
          </a:p>
          <a:p>
            <a:pPr marL="342900" indent="-342900" eaLnBrk="1" hangingPunct="1">
              <a:buFontTx/>
              <a:buChar char="-"/>
              <a:defRPr/>
            </a:pPr>
            <a:r>
              <a:rPr lang="en-US" altLang="en-US" sz="1400" b="1" u="sng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Side Assessment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b="1" err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Subscap</a:t>
            </a:r>
            <a:endParaRPr lang="en-US" altLang="en-US" sz="1400" b="1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Abdominal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ROTATE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across sites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>
            <a:extLst>
              <a:ext uri="{FF2B5EF4-FFF2-40B4-BE49-F238E27FC236}">
                <a16:creationId xmlns:a16="http://schemas.microsoft.com/office/drawing/2014/main" id="{9DF625CD-853F-91E2-8C3F-00B111E201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FE836F-0669-40DF-8D30-71E84AD5DCD6}" type="slidenum">
              <a:rPr lang="en-US" altLang="en-US"/>
              <a:pPr>
                <a:spcBef>
                  <a:spcPct val="0"/>
                </a:spcBef>
              </a:pPr>
              <a:t>56</a:t>
            </a:fld>
            <a:endParaRPr lang="en-US" altLang="en-US"/>
          </a:p>
        </p:txBody>
      </p:sp>
      <p:sp>
        <p:nvSpPr>
          <p:cNvPr id="141315" name="Rectangle 2">
            <a:extLst>
              <a:ext uri="{FF2B5EF4-FFF2-40B4-BE49-F238E27FC236}">
                <a16:creationId xmlns:a16="http://schemas.microsoft.com/office/drawing/2014/main" id="{80F473FF-5E24-790B-C5FB-2FC4F65A92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33124" name="Rectangle 3">
            <a:extLst>
              <a:ext uri="{FF2B5EF4-FFF2-40B4-BE49-F238E27FC236}">
                <a16:creationId xmlns:a16="http://schemas.microsoft.com/office/drawing/2014/main" id="{AC8CA60F-E359-E57C-8A24-8BDBE853E8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>
              <a:buFontTx/>
              <a:buChar char="-"/>
              <a:defRPr/>
            </a:pPr>
            <a:r>
              <a:rPr lang="en-US" altLang="en-US" sz="1400"/>
              <a:t>TRANSGENDER:</a:t>
            </a:r>
          </a:p>
          <a:p>
            <a:pPr marL="171450" indent="-171450">
              <a:buFontTx/>
              <a:buChar char="-"/>
              <a:defRPr/>
            </a:pPr>
            <a:r>
              <a:rPr lang="en-US" altLang="en-US" sz="1400"/>
              <a:t>Program has the student’s </a:t>
            </a:r>
            <a:r>
              <a:rPr lang="en-US" altLang="en-US" sz="1400" b="1"/>
              <a:t>health &amp; safety </a:t>
            </a:r>
            <a:r>
              <a:rPr lang="en-US" altLang="en-US" sz="1400"/>
              <a:t>at the forefront. </a:t>
            </a:r>
          </a:p>
          <a:p>
            <a:pPr marL="171450" indent="-171450">
              <a:buFontTx/>
              <a:buChar char="-"/>
              <a:defRPr/>
            </a:pPr>
            <a:r>
              <a:rPr lang="en-US" altLang="en-US" sz="1400"/>
              <a:t>Process is based on gender </a:t>
            </a:r>
            <a:r>
              <a:rPr lang="en-US" altLang="en-US" sz="1400" b="1">
                <a:solidFill>
                  <a:srgbClr val="FF0000"/>
                </a:solidFill>
              </a:rPr>
              <a:t>biology</a:t>
            </a:r>
            <a:r>
              <a:rPr lang="en-US" altLang="en-US" sz="1400"/>
              <a:t> as opposed to gender identification. </a:t>
            </a:r>
          </a:p>
          <a:p>
            <a:pPr marL="171450" indent="-171450">
              <a:buFontTx/>
              <a:buChar char="-"/>
              <a:defRPr/>
            </a:pPr>
            <a:r>
              <a:rPr lang="en-US" altLang="en-US" sz="1400"/>
              <a:t>Females who identify as males will be assessed as females in order to keep the student healthy and safe with a body fat level not to be below </a:t>
            </a:r>
            <a:r>
              <a:rPr lang="en-US" altLang="en-US" sz="1400" b="1">
                <a:solidFill>
                  <a:srgbClr val="FF0000"/>
                </a:solidFill>
              </a:rPr>
              <a:t>19%</a:t>
            </a:r>
            <a:r>
              <a:rPr lang="en-US" altLang="en-US" sz="1400"/>
              <a:t>. </a:t>
            </a:r>
          </a:p>
          <a:p>
            <a:pPr marL="171450" indent="-171450">
              <a:buFontTx/>
              <a:buChar char="-"/>
              <a:defRPr/>
            </a:pPr>
            <a:r>
              <a:rPr lang="en-US" altLang="en-US" sz="1400"/>
              <a:t>Begun hormone therapy &amp; supporting documents </a:t>
            </a:r>
            <a:r>
              <a:rPr lang="en-US" altLang="en-US" sz="1400" i="1"/>
              <a:t>(license, school records, physical, etc.),</a:t>
            </a:r>
            <a:r>
              <a:rPr lang="en-US" altLang="en-US" sz="1400"/>
              <a:t> may request to the MHSAA to be assessed using identified gender.</a:t>
            </a:r>
          </a:p>
          <a:p>
            <a:pPr marL="171450" indent="-171450">
              <a:buFontTx/>
              <a:buChar char="-"/>
              <a:defRPr/>
            </a:pPr>
            <a:r>
              <a:rPr lang="en-US" altLang="en-US" sz="1400"/>
              <a:t>Probably will not be a male wanting to be assessed as female. WHY?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>
            <a:extLst>
              <a:ext uri="{FF2B5EF4-FFF2-40B4-BE49-F238E27FC236}">
                <a16:creationId xmlns:a16="http://schemas.microsoft.com/office/drawing/2014/main" id="{7855AAFF-28D4-827F-E819-9EEFD3CE2E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E2C9006-CC4D-46FB-B9CF-FCD5FBD50FA5}" type="slidenum">
              <a:rPr lang="en-US" altLang="en-US"/>
              <a:pPr>
                <a:spcBef>
                  <a:spcPct val="0"/>
                </a:spcBef>
              </a:pPr>
              <a:t>57</a:t>
            </a:fld>
            <a:endParaRPr lang="en-US" altLang="en-US"/>
          </a:p>
        </p:txBody>
      </p:sp>
      <p:sp>
        <p:nvSpPr>
          <p:cNvPr id="143363" name="Rectangle 2">
            <a:extLst>
              <a:ext uri="{FF2B5EF4-FFF2-40B4-BE49-F238E27FC236}">
                <a16:creationId xmlns:a16="http://schemas.microsoft.com/office/drawing/2014/main" id="{B4B6B1C6-C706-16A5-373E-4F007B2932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35172" name="Rectangle 3">
            <a:extLst>
              <a:ext uri="{FF2B5EF4-FFF2-40B4-BE49-F238E27FC236}">
                <a16:creationId xmlns:a16="http://schemas.microsoft.com/office/drawing/2014/main" id="{9AC065CB-9E15-7300-6DA2-E8C054975B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  <a:cs typeface="Arial" panose="020B0604020202020204" pitchFamily="34" charset="0"/>
              </a:rPr>
              <a:t>STANDARDS: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Identify &amp; mark sites 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400" b="1" u="sng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RIGHT</a:t>
            </a:r>
            <a:r>
              <a:rPr lang="en-US" altLang="en-US" sz="1400" u="sng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b="1" u="sng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PALPATE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site gently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Elevate skinfold &amp; fat under it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Use thumb &amp; index finger of </a:t>
            </a:r>
            <a:r>
              <a:rPr lang="en-US" altLang="en-US" sz="1400" b="1" u="sng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LEFT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hand</a:t>
            </a:r>
          </a:p>
          <a:p>
            <a:pPr marL="171450" indent="-171450" eaLnBrk="1" hangingPunct="1">
              <a:buFontTx/>
              <a:buChar char="-"/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>
            <a:extLst>
              <a:ext uri="{FF2B5EF4-FFF2-40B4-BE49-F238E27FC236}">
                <a16:creationId xmlns:a16="http://schemas.microsoft.com/office/drawing/2014/main" id="{BFDE7E10-48D1-9919-5037-9B3D03A1C7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449DD52-1A63-4459-A7DE-E0B3D1B96E6F}" type="slidenum">
              <a:rPr lang="en-US" altLang="en-US"/>
              <a:pPr>
                <a:spcBef>
                  <a:spcPct val="0"/>
                </a:spcBef>
              </a:pPr>
              <a:t>58</a:t>
            </a:fld>
            <a:endParaRPr lang="en-US" altLang="en-US"/>
          </a:p>
        </p:txBody>
      </p:sp>
      <p:sp>
        <p:nvSpPr>
          <p:cNvPr id="145411" name="Rectangle 2">
            <a:extLst>
              <a:ext uri="{FF2B5EF4-FFF2-40B4-BE49-F238E27FC236}">
                <a16:creationId xmlns:a16="http://schemas.microsoft.com/office/drawing/2014/main" id="{4A7BBB9A-3919-D092-5177-EC92F24C33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37220" name="Rectangle 3">
            <a:extLst>
              <a:ext uri="{FF2B5EF4-FFF2-40B4-BE49-F238E27FC236}">
                <a16:creationId xmlns:a16="http://schemas.microsoft.com/office/drawing/2014/main" id="{F1B2E92D-FF7F-F5AD-72EE-721AC58C82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/>
              <a:t>Sites (</a:t>
            </a:r>
            <a:r>
              <a:rPr lang="en-US" altLang="en-US" sz="1400" u="sng"/>
              <a:t>RIGHT</a:t>
            </a:r>
            <a:r>
              <a:rPr lang="en-US" altLang="en-US" sz="1400"/>
              <a:t> side – rotate across)</a:t>
            </a:r>
          </a:p>
          <a:p>
            <a:pPr marL="628650" lvl="1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Tris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VERTICAL, posterior mid-way between the AC joint and elbow olecranon process and mid-way between the medial and lateral tissue of the triceps (|)</a:t>
            </a:r>
          </a:p>
          <a:p>
            <a:pPr marL="628650" lvl="1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 err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Subscap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DIAGONAL axis 1 cm below INFERIOR angle of scapula (\)</a:t>
            </a:r>
          </a:p>
          <a:p>
            <a:pPr marL="628650" lvl="1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Abdominal</a:t>
            </a: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VERTICAL, anterior 3 cm lateral &amp; 1 cm below the umbilicus (|)</a:t>
            </a: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>
            <a:extLst>
              <a:ext uri="{FF2B5EF4-FFF2-40B4-BE49-F238E27FC236}">
                <a16:creationId xmlns:a16="http://schemas.microsoft.com/office/drawing/2014/main" id="{1EBA94D6-7123-1F87-3514-6A91BC97D5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CC3F7A-B575-4A3E-B67E-45873D04D62C}" type="slidenum">
              <a:rPr lang="en-US" altLang="en-US"/>
              <a:pPr>
                <a:spcBef>
                  <a:spcPct val="0"/>
                </a:spcBef>
              </a:pPr>
              <a:t>59</a:t>
            </a:fld>
            <a:endParaRPr lang="en-US" altLang="en-US"/>
          </a:p>
        </p:txBody>
      </p:sp>
      <p:sp>
        <p:nvSpPr>
          <p:cNvPr id="147459" name="Rectangle 2">
            <a:extLst>
              <a:ext uri="{FF2B5EF4-FFF2-40B4-BE49-F238E27FC236}">
                <a16:creationId xmlns:a16="http://schemas.microsoft.com/office/drawing/2014/main" id="{9BED1F77-3ADA-A8E8-FB2A-3E6BBBA7BB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39268" name="Rectangle 3">
            <a:extLst>
              <a:ext uri="{FF2B5EF4-FFF2-40B4-BE49-F238E27FC236}">
                <a16:creationId xmlns:a16="http://schemas.microsoft.com/office/drawing/2014/main" id="{3F26D927-7547-0D85-0183-FE9ED45B3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Tris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VERTICAL, posterior mid-way between the AC joint and elbow olecranon process and mid-way between the medial and lateral tissue of the triceps (|)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>
            <a:extLst>
              <a:ext uri="{FF2B5EF4-FFF2-40B4-BE49-F238E27FC236}">
                <a16:creationId xmlns:a16="http://schemas.microsoft.com/office/drawing/2014/main" id="{8EFB82FD-A555-F221-086B-BF1E552989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D196FB1-0D30-49A7-8B04-61582B09DD2E}" type="slidenum">
              <a:rPr lang="en-US" altLang="en-US"/>
              <a:pPr>
                <a:spcBef>
                  <a:spcPct val="0"/>
                </a:spcBef>
              </a:pPr>
              <a:t>60</a:t>
            </a:fld>
            <a:endParaRPr lang="en-US" altLang="en-US"/>
          </a:p>
        </p:txBody>
      </p:sp>
      <p:sp>
        <p:nvSpPr>
          <p:cNvPr id="149507" name="Rectangle 2">
            <a:extLst>
              <a:ext uri="{FF2B5EF4-FFF2-40B4-BE49-F238E27FC236}">
                <a16:creationId xmlns:a16="http://schemas.microsoft.com/office/drawing/2014/main" id="{66FA809F-B274-2F85-B6D1-A578A4DF7B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49508" name="Rectangle 3">
            <a:extLst>
              <a:ext uri="{FF2B5EF4-FFF2-40B4-BE49-F238E27FC236}">
                <a16:creationId xmlns:a16="http://schemas.microsoft.com/office/drawing/2014/main" id="{B2CFC8FD-CD21-0F78-7F0C-44C7A1F41E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FDF84D8B-85B7-3A68-6C81-4D6E2B4BD1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F2713B6-2CE9-40BB-B38F-EACDF5BCA6F8}" type="slidenum">
              <a:rPr lang="en-US" altLang="en-US"/>
              <a:pPr>
                <a:spcBef>
                  <a:spcPct val="0"/>
                </a:spcBef>
              </a:pPr>
              <a:t>61</a:t>
            </a:fld>
            <a:endParaRPr lang="en-US" altLang="en-US"/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7FC62899-07A3-B2F5-35B3-6BB05BC446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43364" name="Rectangle 3">
            <a:extLst>
              <a:ext uri="{FF2B5EF4-FFF2-40B4-BE49-F238E27FC236}">
                <a16:creationId xmlns:a16="http://schemas.microsoft.com/office/drawing/2014/main" id="{E555E5D3-804E-F3B4-4F20-E0C9373EEC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Note: RIGHT SIDE</a:t>
            </a:r>
          </a:p>
          <a:p>
            <a:pPr marL="171450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 err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Subscap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= DIAGONAL axis 1 cm below INFERIOR angle of scapula (\)</a:t>
            </a: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7">
            <a:extLst>
              <a:ext uri="{FF2B5EF4-FFF2-40B4-BE49-F238E27FC236}">
                <a16:creationId xmlns:a16="http://schemas.microsoft.com/office/drawing/2014/main" id="{8099F5F7-9DA2-C4DA-41E9-0A66BBB9E6A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D68C288-800C-496B-91B3-DE27FE8DB555}" type="slidenum">
              <a:rPr lang="en-US" altLang="en-US"/>
              <a:pPr>
                <a:spcBef>
                  <a:spcPct val="0"/>
                </a:spcBef>
              </a:pPr>
              <a:t>62</a:t>
            </a:fld>
            <a:endParaRPr lang="en-US" altLang="en-US"/>
          </a:p>
        </p:txBody>
      </p:sp>
      <p:sp>
        <p:nvSpPr>
          <p:cNvPr id="153603" name="Rectangle 2">
            <a:extLst>
              <a:ext uri="{FF2B5EF4-FFF2-40B4-BE49-F238E27FC236}">
                <a16:creationId xmlns:a16="http://schemas.microsoft.com/office/drawing/2014/main" id="{B556D621-4764-23BA-26C7-F37727E2EF5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45412" name="Rectangle 3">
            <a:extLst>
              <a:ext uri="{FF2B5EF4-FFF2-40B4-BE49-F238E27FC236}">
                <a16:creationId xmlns:a16="http://schemas.microsoft.com/office/drawing/2014/main" id="{A7CD05FE-1658-480C-F87C-3F3797AE3A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Abdominal</a:t>
            </a: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= VERTICAL, anterior 3 cm lateral &amp; 1 cm below the umbilicus (|)</a:t>
            </a:r>
            <a:r>
              <a:rPr lang="en-US" altLang="en-US" sz="14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marL="171450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Pre cut a sheet (Jig) to save time.</a:t>
            </a:r>
          </a:p>
          <a:p>
            <a:pPr marL="171450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 b="1" i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Anything strange with this photo?     </a:t>
            </a:r>
          </a:p>
          <a:p>
            <a:pPr marL="171450" indent="-171450" eaLnBrk="1" hangingPunct="1">
              <a:lnSpc>
                <a:spcPct val="90000"/>
              </a:lnSpc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No abdominal reading for FEMALES (Only Tri and </a:t>
            </a:r>
            <a:r>
              <a:rPr lang="en-US" altLang="en-US" sz="1400" err="1">
                <a:latin typeface="Arial" panose="020B0604020202020204" pitchFamily="34" charset="0"/>
              </a:rPr>
              <a:t>Subscap</a:t>
            </a:r>
            <a:r>
              <a:rPr lang="en-US" altLang="en-US" sz="1400">
                <a:latin typeface="Arial" panose="020B0604020202020204" pitchFamily="34" charset="0"/>
              </a:rPr>
              <a:t>)</a:t>
            </a:r>
            <a:endParaRPr lang="en-US" altLang="en-US" sz="1400" b="1" i="1">
              <a:solidFill>
                <a:srgbClr val="E82D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7">
            <a:extLst>
              <a:ext uri="{FF2B5EF4-FFF2-40B4-BE49-F238E27FC236}">
                <a16:creationId xmlns:a16="http://schemas.microsoft.com/office/drawing/2014/main" id="{2F6945BF-634D-ADB6-1F56-3358957D73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6E838A5-4A5F-4C23-992E-6B0722A051EE}" type="slidenum">
              <a:rPr lang="en-US" altLang="en-US"/>
              <a:pPr>
                <a:spcBef>
                  <a:spcPct val="0"/>
                </a:spcBef>
              </a:pPr>
              <a:t>63</a:t>
            </a:fld>
            <a:endParaRPr lang="en-US" altLang="en-US"/>
          </a:p>
        </p:txBody>
      </p:sp>
      <p:sp>
        <p:nvSpPr>
          <p:cNvPr id="155651" name="Rectangle 2">
            <a:extLst>
              <a:ext uri="{FF2B5EF4-FFF2-40B4-BE49-F238E27FC236}">
                <a16:creationId xmlns:a16="http://schemas.microsoft.com/office/drawing/2014/main" id="{258103E4-28E1-993A-83DB-6DCE066346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47460" name="Rectangle 3">
            <a:extLst>
              <a:ext uri="{FF2B5EF4-FFF2-40B4-BE49-F238E27FC236}">
                <a16:creationId xmlns:a16="http://schemas.microsoft.com/office/drawing/2014/main" id="{BC0A9712-00B8-8AA9-1417-8FC7896EAC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1400" b="1" i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7">
            <a:extLst>
              <a:ext uri="{FF2B5EF4-FFF2-40B4-BE49-F238E27FC236}">
                <a16:creationId xmlns:a16="http://schemas.microsoft.com/office/drawing/2014/main" id="{F73BABEB-BE3B-018B-C88B-97F1ACD0D8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7D8AA38-7A47-4764-9FAA-6A6331E0FDCF}" type="slidenum">
              <a:rPr lang="en-US" altLang="en-US"/>
              <a:pPr>
                <a:spcBef>
                  <a:spcPct val="0"/>
                </a:spcBef>
              </a:pPr>
              <a:t>64</a:t>
            </a:fld>
            <a:endParaRPr lang="en-US" altLang="en-US"/>
          </a:p>
        </p:txBody>
      </p:sp>
      <p:sp>
        <p:nvSpPr>
          <p:cNvPr id="157699" name="Rectangle 2">
            <a:extLst>
              <a:ext uri="{FF2B5EF4-FFF2-40B4-BE49-F238E27FC236}">
                <a16:creationId xmlns:a16="http://schemas.microsoft.com/office/drawing/2014/main" id="{F0863D9E-6ED7-B147-B92A-2A42F2CB7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200B5D26-1752-3D45-BFA4-91BEB14C0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Pinch with LEFT hand (VERTICALLY).</a:t>
            </a:r>
          </a:p>
          <a:p>
            <a:pPr marL="171450" indent="-171450" eaLnBrk="1" hangingPunct="1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Caliper in RIGHT hand BELOW LEFT Hand.</a:t>
            </a: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7">
            <a:extLst>
              <a:ext uri="{FF2B5EF4-FFF2-40B4-BE49-F238E27FC236}">
                <a16:creationId xmlns:a16="http://schemas.microsoft.com/office/drawing/2014/main" id="{31D60857-4236-D937-75F0-E68CDDE3E7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A71CDB3-BD12-4E04-905E-A4181A08B863}" type="slidenum">
              <a:rPr lang="en-US" altLang="en-US"/>
              <a:pPr>
                <a:spcBef>
                  <a:spcPct val="0"/>
                </a:spcBef>
              </a:pPr>
              <a:t>65</a:t>
            </a:fld>
            <a:endParaRPr lang="en-US" altLang="en-US"/>
          </a:p>
        </p:txBody>
      </p:sp>
      <p:sp>
        <p:nvSpPr>
          <p:cNvPr id="159747" name="Rectangle 2">
            <a:extLst>
              <a:ext uri="{FF2B5EF4-FFF2-40B4-BE49-F238E27FC236}">
                <a16:creationId xmlns:a16="http://schemas.microsoft.com/office/drawing/2014/main" id="{DA4FFE58-20D4-50D5-72AB-F41119ACE8A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09BA6F1C-5E84-EB3F-37CE-CD6A0EDD9C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TRICEPS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Perpendicular</a:t>
            </a:r>
            <a:r>
              <a:rPr lang="en-US" altLang="en-US" sz="1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Caliper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Orientation to site (+)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Parallel skinfolds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Calipers in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RIGHT hand</a:t>
            </a:r>
            <a:endParaRPr lang="en-US" altLang="en-U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7">
            <a:extLst>
              <a:ext uri="{FF2B5EF4-FFF2-40B4-BE49-F238E27FC236}">
                <a16:creationId xmlns:a16="http://schemas.microsoft.com/office/drawing/2014/main" id="{9EDDC4DF-F2B3-B377-2691-A488CFB70B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7D04519-A9F3-4578-89B1-60F1495918C7}" type="slidenum">
              <a:rPr lang="en-US" altLang="en-US"/>
              <a:pPr>
                <a:spcBef>
                  <a:spcPct val="0"/>
                </a:spcBef>
              </a:pPr>
              <a:t>66</a:t>
            </a:fld>
            <a:endParaRPr lang="en-US" altLang="en-US"/>
          </a:p>
        </p:txBody>
      </p:sp>
      <p:sp>
        <p:nvSpPr>
          <p:cNvPr id="161795" name="Rectangle 2">
            <a:extLst>
              <a:ext uri="{FF2B5EF4-FFF2-40B4-BE49-F238E27FC236}">
                <a16:creationId xmlns:a16="http://schemas.microsoft.com/office/drawing/2014/main" id="{6A62965F-C2F5-20B3-AFE4-65490805CC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53604" name="Rectangle 3">
            <a:extLst>
              <a:ext uri="{FF2B5EF4-FFF2-40B4-BE49-F238E27FC236}">
                <a16:creationId xmlns:a16="http://schemas.microsoft.com/office/drawing/2014/main" id="{D28CBF39-941E-2C45-B0C8-A354B8A2DE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SUBSCAPULAR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Same mechanics </a:t>
            </a:r>
            <a:r>
              <a:rPr lang="en-US" altLang="en-US" sz="1400" i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(will not be vertical…)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7">
            <a:extLst>
              <a:ext uri="{FF2B5EF4-FFF2-40B4-BE49-F238E27FC236}">
                <a16:creationId xmlns:a16="http://schemas.microsoft.com/office/drawing/2014/main" id="{AB8D4F49-8CA7-5795-7502-2884E7F6CC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24B729E-502F-4DB8-B91A-33E33E66CE2C}" type="slidenum">
              <a:rPr lang="en-US" altLang="en-US"/>
              <a:pPr>
                <a:spcBef>
                  <a:spcPct val="0"/>
                </a:spcBef>
              </a:pPr>
              <a:t>67</a:t>
            </a:fld>
            <a:endParaRPr lang="en-US" altLang="en-US"/>
          </a:p>
        </p:txBody>
      </p:sp>
      <p:sp>
        <p:nvSpPr>
          <p:cNvPr id="163843" name="Rectangle 2">
            <a:extLst>
              <a:ext uri="{FF2B5EF4-FFF2-40B4-BE49-F238E27FC236}">
                <a16:creationId xmlns:a16="http://schemas.microsoft.com/office/drawing/2014/main" id="{9CF2644E-9970-DF7E-7BF4-B37B63E6AF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55652" name="Rectangle 3">
            <a:extLst>
              <a:ext uri="{FF2B5EF4-FFF2-40B4-BE49-F238E27FC236}">
                <a16:creationId xmlns:a16="http://schemas.microsoft.com/office/drawing/2014/main" id="{8C15C502-7C6E-BAF2-247E-EA5C1AA1F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eaLnBrk="1" hangingPunct="1">
              <a:defRPr/>
            </a:pPr>
            <a:r>
              <a:rPr lang="en-US" altLang="en-US" sz="1400"/>
              <a:t>- Avoid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parallax error </a:t>
            </a:r>
            <a:r>
              <a:rPr lang="en-US" altLang="en-US" sz="1400"/>
              <a:t>by looking straight on at the skinfold caliper’s measurement scale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>
                <a:latin typeface="Arial" panose="020B0604020202020204" pitchFamily="34" charset="0"/>
              </a:rPr>
              <a:t>Parallax</a:t>
            </a:r>
            <a:r>
              <a:rPr lang="en-US" altLang="en-US" sz="1400">
                <a:latin typeface="Arial" panose="020B0604020202020204" pitchFamily="34" charset="0"/>
              </a:rPr>
              <a:t> is a displacement or difference in the apparent position of an object viewed along two different lines of sight, and is measured by the angle or semi-angle of inclination between those two lines. 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The term is derived from the Greek word πα</a:t>
            </a:r>
            <a:r>
              <a:rPr lang="en-US" altLang="en-US" sz="1400" err="1">
                <a:latin typeface="Arial" panose="020B0604020202020204" pitchFamily="34" charset="0"/>
              </a:rPr>
              <a:t>ράλλ</a:t>
            </a:r>
            <a:r>
              <a:rPr lang="en-US" altLang="en-US" sz="1400">
                <a:latin typeface="Arial" panose="020B0604020202020204" pitchFamily="34" charset="0"/>
              </a:rPr>
              <a:t>αξις (parallaxis), meaning "alteration".</a:t>
            </a: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7">
            <a:extLst>
              <a:ext uri="{FF2B5EF4-FFF2-40B4-BE49-F238E27FC236}">
                <a16:creationId xmlns:a16="http://schemas.microsoft.com/office/drawing/2014/main" id="{F5DBE7CD-2202-963C-58BA-AFF198C753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EF3A55-8AE0-4846-8C96-9C6AE042F69E}" type="slidenum">
              <a:rPr lang="en-US" altLang="en-US"/>
              <a:pPr>
                <a:spcBef>
                  <a:spcPct val="0"/>
                </a:spcBef>
              </a:pPr>
              <a:t>68</a:t>
            </a:fld>
            <a:endParaRPr lang="en-US" altLang="en-US"/>
          </a:p>
        </p:txBody>
      </p:sp>
      <p:sp>
        <p:nvSpPr>
          <p:cNvPr id="165891" name="Rectangle 2">
            <a:extLst>
              <a:ext uri="{FF2B5EF4-FFF2-40B4-BE49-F238E27FC236}">
                <a16:creationId xmlns:a16="http://schemas.microsoft.com/office/drawing/2014/main" id="{46D2DE89-DDA5-7C76-5BD3-84E4B4AD26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57700" name="Rectangle 3">
            <a:extLst>
              <a:ext uri="{FF2B5EF4-FFF2-40B4-BE49-F238E27FC236}">
                <a16:creationId xmlns:a16="http://schemas.microsoft.com/office/drawing/2014/main" id="{6DCB3B37-0EB4-2D4F-5347-724060A25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Caliper jaws placed midway between body and crest of skinfold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Caliper perpendicular to skinfold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Read caliper between </a:t>
            </a:r>
            <a:r>
              <a:rPr lang="en-US" altLang="en-US" sz="14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2-4 seconds</a:t>
            </a:r>
            <a:r>
              <a:rPr lang="en-US" altLang="en-US" sz="1400"/>
              <a:t> after releasing thumb pressure from caliper </a:t>
            </a:r>
            <a:r>
              <a:rPr lang="en-US" altLang="en-US" sz="1400" i="1"/>
              <a:t>while maintaining skinfold grasp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Get a good pinch!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Rectangle 7">
            <a:extLst>
              <a:ext uri="{FF2B5EF4-FFF2-40B4-BE49-F238E27FC236}">
                <a16:creationId xmlns:a16="http://schemas.microsoft.com/office/drawing/2014/main" id="{D1F5FF43-75A8-CC54-FACC-34601966C0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2D0BC6E-3536-4A24-A41A-434DBA53B5D0}" type="slidenum">
              <a:rPr lang="en-US" altLang="en-US"/>
              <a:pPr>
                <a:spcBef>
                  <a:spcPct val="0"/>
                </a:spcBef>
              </a:pPr>
              <a:t>69</a:t>
            </a:fld>
            <a:endParaRPr lang="en-US" altLang="en-US"/>
          </a:p>
        </p:txBody>
      </p:sp>
      <p:sp>
        <p:nvSpPr>
          <p:cNvPr id="167939" name="Rectangle 2">
            <a:extLst>
              <a:ext uri="{FF2B5EF4-FFF2-40B4-BE49-F238E27FC236}">
                <a16:creationId xmlns:a16="http://schemas.microsoft.com/office/drawing/2014/main" id="{9F2E8E05-3EC0-6A75-4ADE-0B928176C8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59748" name="Rectangle 3">
            <a:extLst>
              <a:ext uri="{FF2B5EF4-FFF2-40B4-BE49-F238E27FC236}">
                <a16:creationId xmlns:a16="http://schemas.microsoft.com/office/drawing/2014/main" id="{BEDF19BD-41B4-9FF5-CFA7-D5413A4F9A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lnSpc>
                <a:spcPct val="150000"/>
              </a:lnSpc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 measurement from caliper to the nearest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0.5 (half) mm</a:t>
            </a:r>
          </a:p>
          <a:p>
            <a:pPr marL="171450" indent="-171450" eaLnBrk="1" hangingPunct="1">
              <a:lnSpc>
                <a:spcPct val="150000"/>
              </a:lnSpc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Have assistant record your measurements</a:t>
            </a:r>
          </a:p>
          <a:p>
            <a:pPr marL="171450" indent="-171450" eaLnBrk="1" hangingPunct="1">
              <a:lnSpc>
                <a:spcPct val="150000"/>
              </a:lnSpc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ROTATE to next site</a:t>
            </a:r>
          </a:p>
          <a:p>
            <a:pPr marL="171450" indent="-171450" eaLnBrk="1" hangingPunct="1">
              <a:lnSpc>
                <a:spcPct val="150000"/>
              </a:lnSpc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 to SAME site to obtain subsequent measures </a:t>
            </a:r>
            <a:r>
              <a:rPr lang="en-US" altLang="en-US" sz="1400" u="sng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greater than a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mm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variance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7">
            <a:extLst>
              <a:ext uri="{FF2B5EF4-FFF2-40B4-BE49-F238E27FC236}">
                <a16:creationId xmlns:a16="http://schemas.microsoft.com/office/drawing/2014/main" id="{8A0431A4-B785-14B5-9C48-0D6B10DA65F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A621A1F-4102-47D9-8676-43FC35F0A668}" type="slidenum">
              <a:rPr lang="en-US" altLang="en-US"/>
              <a:pPr>
                <a:spcBef>
                  <a:spcPct val="0"/>
                </a:spcBef>
              </a:pPr>
              <a:t>70</a:t>
            </a:fld>
            <a:endParaRPr lang="en-US" altLang="en-US"/>
          </a:p>
        </p:txBody>
      </p:sp>
      <p:sp>
        <p:nvSpPr>
          <p:cNvPr id="169987" name="Rectangle 2">
            <a:extLst>
              <a:ext uri="{FF2B5EF4-FFF2-40B4-BE49-F238E27FC236}">
                <a16:creationId xmlns:a16="http://schemas.microsoft.com/office/drawing/2014/main" id="{06BDADA5-17E9-2E8C-DCC1-33A4B6BFD1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69988" name="Rectangle 3">
            <a:extLst>
              <a:ext uri="{FF2B5EF4-FFF2-40B4-BE49-F238E27FC236}">
                <a16:creationId xmlns:a16="http://schemas.microsoft.com/office/drawing/2014/main" id="{74321690-FBBB-0F85-F55B-8AD643A19E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7">
            <a:extLst>
              <a:ext uri="{FF2B5EF4-FFF2-40B4-BE49-F238E27FC236}">
                <a16:creationId xmlns:a16="http://schemas.microsoft.com/office/drawing/2014/main" id="{9185CD7E-7BEE-23B6-1891-A7C879CD8A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7EB7744-DCAC-4746-8741-5347B6B30AAC}" type="slidenum">
              <a:rPr lang="en-US" altLang="en-US"/>
              <a:pPr>
                <a:spcBef>
                  <a:spcPct val="0"/>
                </a:spcBef>
              </a:pPr>
              <a:t>71</a:t>
            </a:fld>
            <a:endParaRPr lang="en-US" altLang="en-US"/>
          </a:p>
        </p:txBody>
      </p:sp>
      <p:sp>
        <p:nvSpPr>
          <p:cNvPr id="172035" name="Rectangle 2">
            <a:extLst>
              <a:ext uri="{FF2B5EF4-FFF2-40B4-BE49-F238E27FC236}">
                <a16:creationId xmlns:a16="http://schemas.microsoft.com/office/drawing/2014/main" id="{DFD01A93-AE55-895E-63EB-11BBE0B965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72036" name="Rectangle 3">
            <a:extLst>
              <a:ext uri="{FF2B5EF4-FFF2-40B4-BE49-F238E27FC236}">
                <a16:creationId xmlns:a16="http://schemas.microsoft.com/office/drawing/2014/main" id="{9079A65F-9558-5324-A613-BE8D64ECD2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Rectangle 7">
            <a:extLst>
              <a:ext uri="{FF2B5EF4-FFF2-40B4-BE49-F238E27FC236}">
                <a16:creationId xmlns:a16="http://schemas.microsoft.com/office/drawing/2014/main" id="{13881A6D-CC6A-6A3E-EE78-E0F75489F48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E1D6222-F40A-494D-9C52-1BBF0AB2E280}" type="slidenum">
              <a:rPr lang="en-US" altLang="en-US"/>
              <a:pPr>
                <a:spcBef>
                  <a:spcPct val="0"/>
                </a:spcBef>
              </a:pPr>
              <a:t>72</a:t>
            </a:fld>
            <a:endParaRPr lang="en-US" altLang="en-US"/>
          </a:p>
        </p:txBody>
      </p:sp>
      <p:sp>
        <p:nvSpPr>
          <p:cNvPr id="174083" name="Rectangle 2">
            <a:extLst>
              <a:ext uri="{FF2B5EF4-FFF2-40B4-BE49-F238E27FC236}">
                <a16:creationId xmlns:a16="http://schemas.microsoft.com/office/drawing/2014/main" id="{38E6EFC6-E2ED-0D82-9DFE-5D6F25DD12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970E01EB-8D41-CA1D-7D6B-D186145F5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7">
            <a:extLst>
              <a:ext uri="{FF2B5EF4-FFF2-40B4-BE49-F238E27FC236}">
                <a16:creationId xmlns:a16="http://schemas.microsoft.com/office/drawing/2014/main" id="{01BAB5D2-2FEE-0365-51F1-706C6E1FAB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7B7367B-7AF7-4E56-87E6-8B52B58AE71D}" type="slidenum">
              <a:rPr lang="en-US" altLang="en-US"/>
              <a:pPr>
                <a:spcBef>
                  <a:spcPct val="0"/>
                </a:spcBef>
              </a:pPr>
              <a:t>73</a:t>
            </a:fld>
            <a:endParaRPr lang="en-US" altLang="en-US"/>
          </a:p>
        </p:txBody>
      </p:sp>
      <p:sp>
        <p:nvSpPr>
          <p:cNvPr id="176131" name="Rectangle 2">
            <a:extLst>
              <a:ext uri="{FF2B5EF4-FFF2-40B4-BE49-F238E27FC236}">
                <a16:creationId xmlns:a16="http://schemas.microsoft.com/office/drawing/2014/main" id="{74B25031-0CCF-9401-AA95-AFDCD84B56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76132" name="Rectangle 3">
            <a:extLst>
              <a:ext uri="{FF2B5EF4-FFF2-40B4-BE49-F238E27FC236}">
                <a16:creationId xmlns:a16="http://schemas.microsoft.com/office/drawing/2014/main" id="{9F0DD347-C4BD-5FF7-20DC-19CCC681FA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>
            <a:extLst>
              <a:ext uri="{FF2B5EF4-FFF2-40B4-BE49-F238E27FC236}">
                <a16:creationId xmlns:a16="http://schemas.microsoft.com/office/drawing/2014/main" id="{EB76F160-E1AB-B89A-3E88-729AF36E1F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FA21AE3-1320-48E5-9B63-000D83439054}" type="slidenum">
              <a:rPr lang="en-US" altLang="en-US"/>
              <a:pPr>
                <a:spcBef>
                  <a:spcPct val="0"/>
                </a:spcBef>
              </a:pPr>
              <a:t>74</a:t>
            </a:fld>
            <a:endParaRPr lang="en-US" altLang="en-US"/>
          </a:p>
        </p:txBody>
      </p:sp>
      <p:sp>
        <p:nvSpPr>
          <p:cNvPr id="178179" name="Rectangle 2">
            <a:extLst>
              <a:ext uri="{FF2B5EF4-FFF2-40B4-BE49-F238E27FC236}">
                <a16:creationId xmlns:a16="http://schemas.microsoft.com/office/drawing/2014/main" id="{F07E49DC-4C6D-D70E-FB85-4F300AEE41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78180" name="Rectangle 3">
            <a:extLst>
              <a:ext uri="{FF2B5EF4-FFF2-40B4-BE49-F238E27FC236}">
                <a16:creationId xmlns:a16="http://schemas.microsoft.com/office/drawing/2014/main" id="{CCAD5353-2872-6B27-A26A-3E1F07B458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7">
            <a:extLst>
              <a:ext uri="{FF2B5EF4-FFF2-40B4-BE49-F238E27FC236}">
                <a16:creationId xmlns:a16="http://schemas.microsoft.com/office/drawing/2014/main" id="{F8A22991-E2CA-57BE-E727-9CB5D581FBC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CFAF7A-AFA8-4451-9CE1-646B25AA78C3}" type="slidenum">
              <a:rPr lang="en-US" altLang="en-US"/>
              <a:pPr>
                <a:spcBef>
                  <a:spcPct val="0"/>
                </a:spcBef>
              </a:pPr>
              <a:t>75</a:t>
            </a:fld>
            <a:endParaRPr lang="en-US" altLang="en-US"/>
          </a:p>
        </p:txBody>
      </p:sp>
      <p:sp>
        <p:nvSpPr>
          <p:cNvPr id="180227" name="Rectangle 2">
            <a:extLst>
              <a:ext uri="{FF2B5EF4-FFF2-40B4-BE49-F238E27FC236}">
                <a16:creationId xmlns:a16="http://schemas.microsoft.com/office/drawing/2014/main" id="{30B17857-4D29-772D-C115-42B2D59289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0228" name="Rectangle 3">
            <a:extLst>
              <a:ext uri="{FF2B5EF4-FFF2-40B4-BE49-F238E27FC236}">
                <a16:creationId xmlns:a16="http://schemas.microsoft.com/office/drawing/2014/main" id="{7069DA2F-DF79-E6F2-B5C4-3228B21D9E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7">
            <a:extLst>
              <a:ext uri="{FF2B5EF4-FFF2-40B4-BE49-F238E27FC236}">
                <a16:creationId xmlns:a16="http://schemas.microsoft.com/office/drawing/2014/main" id="{714C5AD5-BECB-F608-CC1C-0FC21A7BD7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9EAF53-F422-494A-9FFF-55E4C1157D42}" type="slidenum">
              <a:rPr lang="en-US" altLang="en-US"/>
              <a:pPr>
                <a:spcBef>
                  <a:spcPct val="0"/>
                </a:spcBef>
              </a:pPr>
              <a:t>76</a:t>
            </a:fld>
            <a:endParaRPr lang="en-US" altLang="en-US"/>
          </a:p>
        </p:txBody>
      </p:sp>
      <p:sp>
        <p:nvSpPr>
          <p:cNvPr id="182275" name="Rectangle 2">
            <a:extLst>
              <a:ext uri="{FF2B5EF4-FFF2-40B4-BE49-F238E27FC236}">
                <a16:creationId xmlns:a16="http://schemas.microsoft.com/office/drawing/2014/main" id="{5612A8DE-8CE2-C2F5-0E7E-739BCFDD4B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74084" name="Rectangle 3">
            <a:extLst>
              <a:ext uri="{FF2B5EF4-FFF2-40B4-BE49-F238E27FC236}">
                <a16:creationId xmlns:a16="http://schemas.microsoft.com/office/drawing/2014/main" id="{ED612FF1-992F-202B-A264-0638D68516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/>
              <a:t>REMINDER:</a:t>
            </a:r>
          </a:p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/>
              <a:t>Differences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  <a:r>
              <a:rPr lang="en-US" altLang="en-US" sz="1400"/>
              <a:t> than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mm </a:t>
            </a:r>
            <a:r>
              <a:rPr lang="en-US" altLang="en-US" sz="1400"/>
              <a:t>will </a:t>
            </a:r>
            <a:r>
              <a:rPr lang="en-US" altLang="en-US" sz="1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</a:t>
            </a:r>
            <a:r>
              <a:rPr lang="en-US" altLang="en-US" sz="1400"/>
              <a:t> be accepted by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 Bracketing</a:t>
            </a:r>
          </a:p>
          <a:p>
            <a:pPr marL="171450" indent="-171450" eaLnBrk="1" hangingPunct="1">
              <a:buClr>
                <a:srgbClr val="E82D08"/>
              </a:buClr>
              <a:buSzPct val="55000"/>
              <a:buFontTx/>
              <a:buChar char="-"/>
              <a:defRPr/>
            </a:pPr>
            <a:r>
              <a:rPr lang="en-US" altLang="en-US" sz="1400"/>
              <a:t>Assessors maintain all original data sheets in a secure location for </a:t>
            </a:r>
            <a:r>
              <a:rPr lang="en-US" altLang="en-US" sz="1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(1) </a:t>
            </a:r>
            <a:r>
              <a:rPr lang="en-US" altLang="en-US" sz="1400" b="1" u="sng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calendar year</a:t>
            </a:r>
            <a:endParaRPr lang="en-US" altLang="en-US" sz="14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7">
            <a:extLst>
              <a:ext uri="{FF2B5EF4-FFF2-40B4-BE49-F238E27FC236}">
                <a16:creationId xmlns:a16="http://schemas.microsoft.com/office/drawing/2014/main" id="{4211D474-E8DB-D05C-8A7F-C0F9C6EAED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DEECB77-E8A0-4EFD-8762-78A63A286BE0}" type="slidenum">
              <a:rPr lang="en-US" altLang="en-US"/>
              <a:pPr>
                <a:spcBef>
                  <a:spcPct val="0"/>
                </a:spcBef>
              </a:pPr>
              <a:t>77</a:t>
            </a:fld>
            <a:endParaRPr lang="en-US" altLang="en-US"/>
          </a:p>
        </p:txBody>
      </p:sp>
      <p:sp>
        <p:nvSpPr>
          <p:cNvPr id="184323" name="Rectangle 2">
            <a:extLst>
              <a:ext uri="{FF2B5EF4-FFF2-40B4-BE49-F238E27FC236}">
                <a16:creationId xmlns:a16="http://schemas.microsoft.com/office/drawing/2014/main" id="{9B180181-BE02-BD8D-760E-8F377AC273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4324" name="Rectangle 3">
            <a:extLst>
              <a:ext uri="{FF2B5EF4-FFF2-40B4-BE49-F238E27FC236}">
                <a16:creationId xmlns:a16="http://schemas.microsoft.com/office/drawing/2014/main" id="{0B1E415E-9383-9E98-CFDF-77B8C35EE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Rectangle 7">
            <a:extLst>
              <a:ext uri="{FF2B5EF4-FFF2-40B4-BE49-F238E27FC236}">
                <a16:creationId xmlns:a16="http://schemas.microsoft.com/office/drawing/2014/main" id="{1E593CC9-667F-7E88-9B84-30494BD7DA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F95A043-2E5A-4BE1-A25B-8C65D5ED5523}" type="slidenum">
              <a:rPr lang="en-US" altLang="en-US"/>
              <a:pPr>
                <a:spcBef>
                  <a:spcPct val="0"/>
                </a:spcBef>
              </a:pPr>
              <a:t>78</a:t>
            </a:fld>
            <a:endParaRPr lang="en-US" altLang="en-US"/>
          </a:p>
        </p:txBody>
      </p:sp>
      <p:sp>
        <p:nvSpPr>
          <p:cNvPr id="186371" name="Rectangle 2">
            <a:extLst>
              <a:ext uri="{FF2B5EF4-FFF2-40B4-BE49-F238E27FC236}">
                <a16:creationId xmlns:a16="http://schemas.microsoft.com/office/drawing/2014/main" id="{2727BC7D-5178-38B6-4230-B07A1F16F4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6372" name="Rectangle 3">
            <a:extLst>
              <a:ext uri="{FF2B5EF4-FFF2-40B4-BE49-F238E27FC236}">
                <a16:creationId xmlns:a16="http://schemas.microsoft.com/office/drawing/2014/main" id="{6375BA2C-E103-CDE9-ACFA-0512EE0792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7">
            <a:extLst>
              <a:ext uri="{FF2B5EF4-FFF2-40B4-BE49-F238E27FC236}">
                <a16:creationId xmlns:a16="http://schemas.microsoft.com/office/drawing/2014/main" id="{1BE026CA-C100-4655-2882-70DC8ABDAA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267ABC-5133-4A2B-8519-D8C955E3D6F7}" type="slidenum">
              <a:rPr lang="en-US" altLang="en-US"/>
              <a:pPr>
                <a:spcBef>
                  <a:spcPct val="0"/>
                </a:spcBef>
              </a:pPr>
              <a:t>79</a:t>
            </a:fld>
            <a:endParaRPr lang="en-US" altLang="en-US"/>
          </a:p>
        </p:txBody>
      </p:sp>
      <p:sp>
        <p:nvSpPr>
          <p:cNvPr id="188419" name="Rectangle 2">
            <a:extLst>
              <a:ext uri="{FF2B5EF4-FFF2-40B4-BE49-F238E27FC236}">
                <a16:creationId xmlns:a16="http://schemas.microsoft.com/office/drawing/2014/main" id="{2A091E31-91A5-54E3-FF12-22B89888C7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8420" name="Rectangle 3">
            <a:extLst>
              <a:ext uri="{FF2B5EF4-FFF2-40B4-BE49-F238E27FC236}">
                <a16:creationId xmlns:a16="http://schemas.microsoft.com/office/drawing/2014/main" id="{118E4DBE-326A-A184-AEC9-15412BB684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>
            <a:extLst>
              <a:ext uri="{FF2B5EF4-FFF2-40B4-BE49-F238E27FC236}">
                <a16:creationId xmlns:a16="http://schemas.microsoft.com/office/drawing/2014/main" id="{C6D6CC54-0DF8-054A-6471-C77CC78680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F3855BA-3B4C-4CB9-AB30-1D7DCDE7B519}" type="slidenum">
              <a:rPr lang="en-US" altLang="en-US"/>
              <a:pPr>
                <a:spcBef>
                  <a:spcPct val="0"/>
                </a:spcBef>
              </a:pPr>
              <a:t>80</a:t>
            </a:fld>
            <a:endParaRPr lang="en-US" altLang="en-US"/>
          </a:p>
        </p:txBody>
      </p:sp>
      <p:sp>
        <p:nvSpPr>
          <p:cNvPr id="190467" name="Rectangle 2">
            <a:extLst>
              <a:ext uri="{FF2B5EF4-FFF2-40B4-BE49-F238E27FC236}">
                <a16:creationId xmlns:a16="http://schemas.microsoft.com/office/drawing/2014/main" id="{7BBB95FB-83AE-4A5E-ACD7-90960E3A8F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2276" name="Rectangle 3">
            <a:extLst>
              <a:ext uri="{FF2B5EF4-FFF2-40B4-BE49-F238E27FC236}">
                <a16:creationId xmlns:a16="http://schemas.microsoft.com/office/drawing/2014/main" id="{1A276941-7147-9A6A-8117-4ABB269888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sz="1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Answer: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21.302 body fat % 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7">
            <a:extLst>
              <a:ext uri="{FF2B5EF4-FFF2-40B4-BE49-F238E27FC236}">
                <a16:creationId xmlns:a16="http://schemas.microsoft.com/office/drawing/2014/main" id="{074A4DC2-43D7-F57C-D1EF-FFD405BEB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8F9B06F-00DB-49D8-95DC-F339292A18E1}" type="slidenum">
              <a:rPr lang="en-US" altLang="en-US"/>
              <a:pPr>
                <a:spcBef>
                  <a:spcPct val="0"/>
                </a:spcBef>
              </a:pPr>
              <a:t>81</a:t>
            </a:fld>
            <a:endParaRPr lang="en-US" altLang="en-US"/>
          </a:p>
        </p:txBody>
      </p:sp>
      <p:sp>
        <p:nvSpPr>
          <p:cNvPr id="192515" name="Rectangle 2">
            <a:extLst>
              <a:ext uri="{FF2B5EF4-FFF2-40B4-BE49-F238E27FC236}">
                <a16:creationId xmlns:a16="http://schemas.microsoft.com/office/drawing/2014/main" id="{32D59F95-7CEF-C449-2BF9-236EA1BBC9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4324" name="Rectangle 3">
            <a:extLst>
              <a:ext uri="{FF2B5EF4-FFF2-40B4-BE49-F238E27FC236}">
                <a16:creationId xmlns:a16="http://schemas.microsoft.com/office/drawing/2014/main" id="{C4E66A33-FB20-5227-01E9-276741B85B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sz="1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 Answer: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sz="1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110.4 </a:t>
            </a:r>
            <a:r>
              <a:rPr lang="en-US" sz="1400" b="1" i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lbs</a:t>
            </a:r>
            <a:r>
              <a:rPr lang="en-US" sz="1400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(Minimum Wrestling Weight)</a:t>
            </a:r>
            <a:endParaRPr lang="en-US" altLang="en-US" sz="140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>
            <a:extLst>
              <a:ext uri="{FF2B5EF4-FFF2-40B4-BE49-F238E27FC236}">
                <a16:creationId xmlns:a16="http://schemas.microsoft.com/office/drawing/2014/main" id="{8F0AF3F9-2DD2-C370-00A4-6529280320B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0865039-DD15-4415-BD15-F22EBD01DBF7}" type="slidenum">
              <a:rPr lang="en-US" altLang="en-US"/>
              <a:pPr>
                <a:spcBef>
                  <a:spcPct val="0"/>
                </a:spcBef>
              </a:pPr>
              <a:t>82</a:t>
            </a:fld>
            <a:endParaRPr lang="en-US" altLang="en-US"/>
          </a:p>
        </p:txBody>
      </p:sp>
      <p:sp>
        <p:nvSpPr>
          <p:cNvPr id="194563" name="Rectangle 2">
            <a:extLst>
              <a:ext uri="{FF2B5EF4-FFF2-40B4-BE49-F238E27FC236}">
                <a16:creationId xmlns:a16="http://schemas.microsoft.com/office/drawing/2014/main" id="{BB91D70C-44A5-9FC6-9EC0-8D00208501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6372" name="Rectangle 3">
            <a:extLst>
              <a:ext uri="{FF2B5EF4-FFF2-40B4-BE49-F238E27FC236}">
                <a16:creationId xmlns:a16="http://schemas.microsoft.com/office/drawing/2014/main" id="{F657A934-B05C-1A83-52D3-5F1335855D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Appeal Process – Step 1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Reassessment by </a:t>
            </a:r>
            <a:r>
              <a:rPr lang="en-US" altLang="en-US" sz="14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Original Assessor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 i="1"/>
              <a:t>Step1 may be bypassed and only Step 2 performed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Most advantageous to assess near the 14</a:t>
            </a:r>
            <a:r>
              <a:rPr lang="en-US" altLang="en-US" sz="1400" baseline="30000">
                <a:latin typeface="Arial" panose="020B0604020202020204" pitchFamily="34" charset="0"/>
              </a:rPr>
              <a:t>th</a:t>
            </a:r>
            <a:r>
              <a:rPr lang="en-US" altLang="en-US" sz="1400">
                <a:latin typeface="Arial" panose="020B0604020202020204" pitchFamily="34" charset="0"/>
              </a:rPr>
              <a:t> day.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No EXTRA days! (Assessor “wedding”…)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>
                <a:latin typeface="Arial" panose="020B0604020202020204" pitchFamily="34" charset="0"/>
              </a:rPr>
              <a:t>Assessor may “enter” after the 14</a:t>
            </a:r>
            <a:r>
              <a:rPr lang="en-US" altLang="en-US" sz="1400" baseline="30000">
                <a:latin typeface="Arial" panose="020B0604020202020204" pitchFamily="34" charset="0"/>
              </a:rPr>
              <a:t>th</a:t>
            </a:r>
            <a:r>
              <a:rPr lang="en-US" altLang="en-US" sz="1400">
                <a:latin typeface="Arial" panose="020B0604020202020204" pitchFamily="34" charset="0"/>
              </a:rPr>
              <a:t> day, but wrestler should not compete at the new weight until it goes through and is posted on USA Bracketing</a:t>
            </a:r>
            <a:r>
              <a:rPr lang="en-US" altLang="en-US">
                <a:latin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>
            <a:extLst>
              <a:ext uri="{FF2B5EF4-FFF2-40B4-BE49-F238E27FC236}">
                <a16:creationId xmlns:a16="http://schemas.microsoft.com/office/drawing/2014/main" id="{087BAB83-1D15-F02F-EA7B-456030F877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0D7B05D-7470-43F6-AB8D-C415710A10BB}" type="slidenum">
              <a:rPr lang="en-US" altLang="en-US"/>
              <a:pPr>
                <a:spcBef>
                  <a:spcPct val="0"/>
                </a:spcBef>
              </a:pPr>
              <a:t>83</a:t>
            </a:fld>
            <a:endParaRPr lang="en-US" altLang="en-US"/>
          </a:p>
        </p:txBody>
      </p:sp>
      <p:sp>
        <p:nvSpPr>
          <p:cNvPr id="196611" name="Rectangle 2">
            <a:extLst>
              <a:ext uri="{FF2B5EF4-FFF2-40B4-BE49-F238E27FC236}">
                <a16:creationId xmlns:a16="http://schemas.microsoft.com/office/drawing/2014/main" id="{0C69A984-3DC1-7F61-BF09-1336C66835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88420" name="Rectangle 3">
            <a:extLst>
              <a:ext uri="{FF2B5EF4-FFF2-40B4-BE49-F238E27FC236}">
                <a16:creationId xmlns:a16="http://schemas.microsoft.com/office/drawing/2014/main" id="{6C91DAA0-F87C-907B-D4BE-ACE41219F0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285750" indent="-285750" eaLnBrk="1" hangingPunct="1">
              <a:buFontTx/>
              <a:buChar char="-"/>
              <a:defRPr/>
            </a:pP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Appeal Process – Step 2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b="1" i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Hydrostatic/DXA/</a:t>
            </a:r>
            <a:r>
              <a:rPr lang="en-US" altLang="en-US" sz="1400" b="1" i="1" err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BodPod</a:t>
            </a:r>
            <a:r>
              <a:rPr lang="en-US" altLang="en-US" sz="1400" b="1" i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Weighing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i="1"/>
              <a:t>1 Skin Fold FIRST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 i="1"/>
              <a:t>Hydrostatic/DXA/</a:t>
            </a:r>
            <a:r>
              <a:rPr lang="en-US" altLang="en-US" sz="1400" i="1" err="1"/>
              <a:t>BodPod</a:t>
            </a:r>
            <a:r>
              <a:rPr lang="en-US" altLang="en-US" sz="1400" i="1"/>
              <a:t> Results are </a:t>
            </a:r>
            <a:r>
              <a:rPr lang="en-US" altLang="en-US" sz="14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FINAL</a:t>
            </a:r>
            <a:r>
              <a:rPr lang="en-US" altLang="en-US" sz="1400" b="1" i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en-US" altLang="en-US" sz="1400" b="1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</a:t>
            </a:r>
          </a:p>
          <a:p>
            <a:pPr marL="628650" lvl="1" indent="-171450" eaLnBrk="1" hangingPunct="1">
              <a:buFontTx/>
              <a:buChar char="-"/>
              <a:defRPr/>
            </a:pPr>
            <a:r>
              <a:rPr lang="en-US" altLang="en-US" sz="1400" b="0" i="1" u="sng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Note: 70% of appeals will let them go lower, 20% same, 10% actually makes them go UP!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School files “Hydrostatic/DXA/</a:t>
            </a:r>
            <a:r>
              <a:rPr lang="en-US" altLang="en-US" sz="1400" err="1"/>
              <a:t>BodPod</a:t>
            </a:r>
            <a:r>
              <a:rPr lang="en-US" altLang="en-US" sz="1400"/>
              <a:t> Weighing Proposal” prior to testing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Hydro/DXA appeal ends 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JAN 15th</a:t>
            </a: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171450" indent="-171450" eaLnBrk="1" hangingPunct="1">
              <a:buFontTx/>
              <a:buChar char="-"/>
              <a:defRPr/>
            </a:pPr>
            <a:r>
              <a:rPr lang="en-US" altLang="en-US" sz="1400"/>
              <a:t>Facilities approved by MHSAA (</a:t>
            </a:r>
            <a:r>
              <a:rPr lang="en-US" altLang="en-US" sz="1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www.mhsaa.com</a:t>
            </a:r>
            <a:r>
              <a:rPr lang="en-US" altLang="en-US" sz="1400"/>
              <a:t>)</a:t>
            </a:r>
            <a:endParaRPr lang="en-US" altLang="en-US" sz="1400" b="1" i="1" u="sng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  <a:p>
            <a:pPr marL="171450" indent="-171450" eaLnBrk="1" hangingPunct="1">
              <a:buFontTx/>
              <a:buChar char="-"/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Rectangle 7">
            <a:extLst>
              <a:ext uri="{FF2B5EF4-FFF2-40B4-BE49-F238E27FC236}">
                <a16:creationId xmlns:a16="http://schemas.microsoft.com/office/drawing/2014/main" id="{08B72D51-3F96-BC77-E85E-2624F1F112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6DC6317-DBE2-4FD2-9633-8CDBBF08F306}" type="slidenum">
              <a:rPr lang="en-US" altLang="en-US"/>
              <a:pPr>
                <a:spcBef>
                  <a:spcPct val="0"/>
                </a:spcBef>
              </a:pPr>
              <a:t>84</a:t>
            </a:fld>
            <a:endParaRPr lang="en-US" altLang="en-US"/>
          </a:p>
        </p:txBody>
      </p:sp>
      <p:sp>
        <p:nvSpPr>
          <p:cNvPr id="198659" name="Rectangle 2">
            <a:extLst>
              <a:ext uri="{FF2B5EF4-FFF2-40B4-BE49-F238E27FC236}">
                <a16:creationId xmlns:a16="http://schemas.microsoft.com/office/drawing/2014/main" id="{D5C1163E-6236-B945-3D81-83202D983F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190468" name="Rectangle 3">
            <a:extLst>
              <a:ext uri="{FF2B5EF4-FFF2-40B4-BE49-F238E27FC236}">
                <a16:creationId xmlns:a16="http://schemas.microsoft.com/office/drawing/2014/main" id="{CAC1669A-2010-9B9A-9D36-2A517C8EA3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marL="182880" indent="-18288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400"/>
              <a:t>14-day appeal period starts on the day following the original “Alpha Weigh-In” attempt</a:t>
            </a:r>
          </a:p>
          <a:p>
            <a:pPr marL="182880" indent="-18288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1.5%</a:t>
            </a:r>
            <a:r>
              <a:rPr lang="en-US" altLang="en-US" sz="1400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weight reduction allowed days 1-14</a:t>
            </a:r>
          </a:p>
          <a:p>
            <a:pPr marL="182880" indent="-182880" eaLnBrk="1" hangingPunct="1">
              <a:lnSpc>
                <a:spcPct val="90000"/>
              </a:lnSpc>
              <a:buFont typeface="Arial" panose="020B0604020202020204" pitchFamily="34" charset="0"/>
              <a:buChar char="•"/>
              <a:defRPr/>
            </a:pPr>
            <a:r>
              <a:rPr lang="en-US" altLang="en-US" sz="1400"/>
              <a:t>Hydrostatic/DXA/</a:t>
            </a:r>
            <a:r>
              <a:rPr lang="en-US" altLang="en-US" sz="1400" err="1"/>
              <a:t>BodPod</a:t>
            </a:r>
            <a:r>
              <a:rPr lang="en-US" altLang="en-US" sz="1400"/>
              <a:t> weighing option ends on </a:t>
            </a:r>
            <a:r>
              <a:rPr lang="en-US" altLang="en-US" sz="1400" b="1"/>
              <a:t>JAN 15th</a:t>
            </a:r>
            <a:r>
              <a:rPr lang="en-US" altLang="en-US" sz="1400"/>
              <a:t>!</a:t>
            </a:r>
          </a:p>
          <a:p>
            <a:pPr eaLnBrk="1" hangingPunct="1">
              <a:defRPr/>
            </a:pPr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D2ADB53D-F005-C5DD-8085-AEF44DD6C9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A6A82C-D5F7-C4C4-68B9-740BD4DC0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Completion of course:                   </a:t>
            </a: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MHSAA/USA Bracketing will email each assessor their user ID &amp; password.</a:t>
            </a: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u="sng"/>
              <a:t>ONLY</a:t>
            </a:r>
            <a:r>
              <a:rPr lang="en-US" altLang="en-US" sz="1400"/>
              <a:t> the registered assessor shall input data and use their ID and password.</a:t>
            </a: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SHARE YOUR PASSWORD WITH ANYONE!</a:t>
            </a:r>
            <a:endParaRPr lang="en-US" altLang="en-US" sz="1400" b="1" u="sng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If you use work sheet, keep for your records   </a:t>
            </a: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1 calendar year (back up)</a:t>
            </a:r>
          </a:p>
          <a:p>
            <a:pPr marL="171450" indent="-171450" eaLnBrk="1" hangingPunct="1">
              <a:spcBef>
                <a:spcPts val="60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/>
              <a:t>Worksheets are available at MHSAA.com.</a:t>
            </a:r>
          </a:p>
          <a:p>
            <a:pPr>
              <a:defRPr/>
            </a:pPr>
            <a:endParaRPr lang="en-US"/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531D601B-94AF-8143-4967-23D14D0D1E8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103E673-8D46-4774-8225-E7E5627592D4}" type="slidenum">
              <a:rPr lang="en-US" altLang="en-US"/>
              <a:pPr/>
              <a:t>85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>
            <a:extLst>
              <a:ext uri="{FF2B5EF4-FFF2-40B4-BE49-F238E27FC236}">
                <a16:creationId xmlns:a16="http://schemas.microsoft.com/office/drawing/2014/main" id="{DF55E6BF-40C4-6300-A3BF-C267849C81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02755" name="Notes Placeholder 2">
            <a:extLst>
              <a:ext uri="{FF2B5EF4-FFF2-40B4-BE49-F238E27FC236}">
                <a16:creationId xmlns:a16="http://schemas.microsoft.com/office/drawing/2014/main" id="{BB6AF7A4-5905-B7C9-C76D-3AAF63933F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2756" name="Slide Number Placeholder 3">
            <a:extLst>
              <a:ext uri="{FF2B5EF4-FFF2-40B4-BE49-F238E27FC236}">
                <a16:creationId xmlns:a16="http://schemas.microsoft.com/office/drawing/2014/main" id="{0755A67D-C9E9-AC5F-DB08-6324553AC8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F92BD9-AE1E-40C7-B6B0-F56E5CBA7405}" type="slidenum">
              <a:rPr lang="en-US" altLang="en-US"/>
              <a:pPr/>
              <a:t>86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>
            <a:extLst>
              <a:ext uri="{FF2B5EF4-FFF2-40B4-BE49-F238E27FC236}">
                <a16:creationId xmlns:a16="http://schemas.microsoft.com/office/drawing/2014/main" id="{C307AB8B-37D3-BDE0-6252-4799C61A21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04803" name="Notes Placeholder 2">
            <a:extLst>
              <a:ext uri="{FF2B5EF4-FFF2-40B4-BE49-F238E27FC236}">
                <a16:creationId xmlns:a16="http://schemas.microsoft.com/office/drawing/2014/main" id="{6ADCB1A7-843D-832E-3CA8-7C076FBF13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4804" name="Slide Number Placeholder 3">
            <a:extLst>
              <a:ext uri="{FF2B5EF4-FFF2-40B4-BE49-F238E27FC236}">
                <a16:creationId xmlns:a16="http://schemas.microsoft.com/office/drawing/2014/main" id="{D59E7009-E7EB-268D-892B-A8A7C79839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ED85B48-1493-4EA0-B555-ADE214FA21AD}" type="slidenum">
              <a:rPr lang="en-US" altLang="en-US"/>
              <a:pPr/>
              <a:t>87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>
            <a:extLst>
              <a:ext uri="{FF2B5EF4-FFF2-40B4-BE49-F238E27FC236}">
                <a16:creationId xmlns:a16="http://schemas.microsoft.com/office/drawing/2014/main" id="{BBDCD0FB-E354-2BE2-8242-568F4184E6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06851" name="Notes Placeholder 2">
            <a:extLst>
              <a:ext uri="{FF2B5EF4-FFF2-40B4-BE49-F238E27FC236}">
                <a16:creationId xmlns:a16="http://schemas.microsoft.com/office/drawing/2014/main" id="{B87F425F-8D1C-4103-36DE-A2B6DE01E7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6852" name="Slide Number Placeholder 3">
            <a:extLst>
              <a:ext uri="{FF2B5EF4-FFF2-40B4-BE49-F238E27FC236}">
                <a16:creationId xmlns:a16="http://schemas.microsoft.com/office/drawing/2014/main" id="{0EBCA3F2-200E-E81E-C922-D3C4486CC0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D9F7FEC-8DEB-40E6-B655-EC21F66BC38B}" type="slidenum">
              <a:rPr lang="en-US" altLang="en-US"/>
              <a:pPr/>
              <a:t>88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>
            <a:extLst>
              <a:ext uri="{FF2B5EF4-FFF2-40B4-BE49-F238E27FC236}">
                <a16:creationId xmlns:a16="http://schemas.microsoft.com/office/drawing/2014/main" id="{B2FCEF1C-8207-2395-ABCD-004F8F95A0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08899" name="Notes Placeholder 2">
            <a:extLst>
              <a:ext uri="{FF2B5EF4-FFF2-40B4-BE49-F238E27FC236}">
                <a16:creationId xmlns:a16="http://schemas.microsoft.com/office/drawing/2014/main" id="{43CABA4A-781D-7E55-5D93-DE99A8622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08900" name="Slide Number Placeholder 3">
            <a:extLst>
              <a:ext uri="{FF2B5EF4-FFF2-40B4-BE49-F238E27FC236}">
                <a16:creationId xmlns:a16="http://schemas.microsoft.com/office/drawing/2014/main" id="{4CC84964-3D3A-D2C3-D933-6325AE313D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06A474A-C410-4176-9560-7212191172F3}" type="slidenum">
              <a:rPr lang="en-US" altLang="en-US"/>
              <a:pPr/>
              <a:t>89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F92961A6-9738-D40E-340F-9C714B1E5A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84C3EAF8-888F-6300-8AE3-D64C62DDB8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You can also “SEARCH” here…</a:t>
            </a:r>
          </a:p>
        </p:txBody>
      </p:sp>
      <p:sp>
        <p:nvSpPr>
          <p:cNvPr id="215044" name="Slide Number Placeholder 3">
            <a:extLst>
              <a:ext uri="{FF2B5EF4-FFF2-40B4-BE49-F238E27FC236}">
                <a16:creationId xmlns:a16="http://schemas.microsoft.com/office/drawing/2014/main" id="{9FB7FDA0-5BC7-9463-4D13-EEE5B2642D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79408A-8A3B-4195-A6B5-AF59721BF801}" type="slidenum">
              <a:rPr lang="en-US" altLang="en-US"/>
              <a:pPr/>
              <a:t>90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58973-DC48-8988-7916-8E95CBABE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Slide Image Placeholder 1">
            <a:extLst>
              <a:ext uri="{FF2B5EF4-FFF2-40B4-BE49-F238E27FC236}">
                <a16:creationId xmlns:a16="http://schemas.microsoft.com/office/drawing/2014/main" id="{A6B97BAD-5797-E4D7-6630-096383DDD8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15043" name="Notes Placeholder 2">
            <a:extLst>
              <a:ext uri="{FF2B5EF4-FFF2-40B4-BE49-F238E27FC236}">
                <a16:creationId xmlns:a16="http://schemas.microsoft.com/office/drawing/2014/main" id="{D556D180-23DD-1136-88D7-29B2FF9E4E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You can also “SEARCH” here…</a:t>
            </a:r>
          </a:p>
        </p:txBody>
      </p:sp>
      <p:sp>
        <p:nvSpPr>
          <p:cNvPr id="215044" name="Slide Number Placeholder 3">
            <a:extLst>
              <a:ext uri="{FF2B5EF4-FFF2-40B4-BE49-F238E27FC236}">
                <a16:creationId xmlns:a16="http://schemas.microsoft.com/office/drawing/2014/main" id="{BAB634E4-A8BB-57C7-2E7C-C31FF7590B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79408A-8A3B-4195-A6B5-AF59721BF801}" type="slidenum">
              <a:rPr lang="en-US" altLang="en-US"/>
              <a:pPr/>
              <a:t>91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319206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>
            <a:extLst>
              <a:ext uri="{FF2B5EF4-FFF2-40B4-BE49-F238E27FC236}">
                <a16:creationId xmlns:a16="http://schemas.microsoft.com/office/drawing/2014/main" id="{0F89CC54-CA2A-7655-EA95-B43034A691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17091" name="Notes Placeholder 2">
            <a:extLst>
              <a:ext uri="{FF2B5EF4-FFF2-40B4-BE49-F238E27FC236}">
                <a16:creationId xmlns:a16="http://schemas.microsoft.com/office/drawing/2014/main" id="{787062E8-B9DB-DA8D-C69A-31342A795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If you use “SEARCH”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7092" name="Slide Number Placeholder 3">
            <a:extLst>
              <a:ext uri="{FF2B5EF4-FFF2-40B4-BE49-F238E27FC236}">
                <a16:creationId xmlns:a16="http://schemas.microsoft.com/office/drawing/2014/main" id="{3E0FD083-C5FD-8519-DB8A-5D9896917E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BBB6A3-627A-4065-A52F-2AFDDE9C4D19}" type="slidenum">
              <a:rPr lang="en-US" altLang="en-US"/>
              <a:pPr/>
              <a:t>92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Slide Image Placeholder 1">
            <a:extLst>
              <a:ext uri="{FF2B5EF4-FFF2-40B4-BE49-F238E27FC236}">
                <a16:creationId xmlns:a16="http://schemas.microsoft.com/office/drawing/2014/main" id="{B88A4CF7-0AF1-138F-342A-262D0B22E8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19139" name="Notes Placeholder 2">
            <a:extLst>
              <a:ext uri="{FF2B5EF4-FFF2-40B4-BE49-F238E27FC236}">
                <a16:creationId xmlns:a16="http://schemas.microsoft.com/office/drawing/2014/main" id="{5FC3CB6D-7CF6-7B85-10A9-4BE050BEA2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19140" name="Slide Number Placeholder 3">
            <a:extLst>
              <a:ext uri="{FF2B5EF4-FFF2-40B4-BE49-F238E27FC236}">
                <a16:creationId xmlns:a16="http://schemas.microsoft.com/office/drawing/2014/main" id="{0CD0BC74-D340-711C-D526-223B13D913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78E9CE-8786-4FB4-80FB-97C6E1FE763F}" type="slidenum">
              <a:rPr lang="en-US" altLang="en-US"/>
              <a:pPr/>
              <a:t>93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Slide Image Placeholder 1">
            <a:extLst>
              <a:ext uri="{FF2B5EF4-FFF2-40B4-BE49-F238E27FC236}">
                <a16:creationId xmlns:a16="http://schemas.microsoft.com/office/drawing/2014/main" id="{F27C3C3A-BBD9-5EDB-94BF-E8CE53AD3B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21187" name="Notes Placeholder 2">
            <a:extLst>
              <a:ext uri="{FF2B5EF4-FFF2-40B4-BE49-F238E27FC236}">
                <a16:creationId xmlns:a16="http://schemas.microsoft.com/office/drawing/2014/main" id="{C06978D6-DE20-406E-AB62-23A96EB021C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171450" indent="-171450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Entering Data:</a:t>
            </a:r>
          </a:p>
          <a:p>
            <a:pPr marL="171450" indent="-171450">
              <a:buFontTx/>
              <a:buChar char="-"/>
            </a:pPr>
            <a:r>
              <a:rPr lang="en-US" altLang="en-US" sz="1400">
                <a:latin typeface="Arial" panose="020B0604020202020204" pitchFamily="34" charset="0"/>
              </a:rPr>
              <a:t>Use the TAB key!</a:t>
            </a:r>
          </a:p>
        </p:txBody>
      </p:sp>
      <p:sp>
        <p:nvSpPr>
          <p:cNvPr id="221188" name="Slide Number Placeholder 3">
            <a:extLst>
              <a:ext uri="{FF2B5EF4-FFF2-40B4-BE49-F238E27FC236}">
                <a16:creationId xmlns:a16="http://schemas.microsoft.com/office/drawing/2014/main" id="{5AE972B6-F02E-3188-1EA6-1CFA07602F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4DA45E2-9077-4A66-94E1-BCB71ACE3AB0}" type="slidenum">
              <a:rPr lang="en-US" altLang="en-US"/>
              <a:pPr/>
              <a:t>94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Slide Image Placeholder 1">
            <a:extLst>
              <a:ext uri="{FF2B5EF4-FFF2-40B4-BE49-F238E27FC236}">
                <a16:creationId xmlns:a16="http://schemas.microsoft.com/office/drawing/2014/main" id="{CAE68671-611D-472D-6DC7-5E17F6895A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23235" name="Notes Placeholder 2">
            <a:extLst>
              <a:ext uri="{FF2B5EF4-FFF2-40B4-BE49-F238E27FC236}">
                <a16:creationId xmlns:a16="http://schemas.microsoft.com/office/drawing/2014/main" id="{DE6A7187-2A75-8AC0-CC28-E3A6D9C5C2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23236" name="Slide Number Placeholder 3">
            <a:extLst>
              <a:ext uri="{FF2B5EF4-FFF2-40B4-BE49-F238E27FC236}">
                <a16:creationId xmlns:a16="http://schemas.microsoft.com/office/drawing/2014/main" id="{F65CBB1B-367F-3F29-1192-C01970890C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BE950AE-C43B-492E-AC27-257D41CD19B3}" type="slidenum">
              <a:rPr lang="en-US" altLang="en-US"/>
              <a:pPr/>
              <a:t>95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Slide Image Placeholder 1">
            <a:extLst>
              <a:ext uri="{FF2B5EF4-FFF2-40B4-BE49-F238E27FC236}">
                <a16:creationId xmlns:a16="http://schemas.microsoft.com/office/drawing/2014/main" id="{792D5B95-A48C-FBB6-0432-36BA05E98A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39619" name="Notes Placeholder 2">
            <a:extLst>
              <a:ext uri="{FF2B5EF4-FFF2-40B4-BE49-F238E27FC236}">
                <a16:creationId xmlns:a16="http://schemas.microsoft.com/office/drawing/2014/main" id="{8FD615E1-8B6D-AAC4-9E5B-6AAF9E2ACF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39620" name="Slide Number Placeholder 3">
            <a:extLst>
              <a:ext uri="{FF2B5EF4-FFF2-40B4-BE49-F238E27FC236}">
                <a16:creationId xmlns:a16="http://schemas.microsoft.com/office/drawing/2014/main" id="{D2FDEF2D-78F8-97F4-100C-3725AC36E3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3D6EA57-B5F9-4C05-8138-5286420C6A34}" type="slidenum">
              <a:rPr lang="en-US" altLang="en-US"/>
              <a:pPr/>
              <a:t>96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Slide Image Placeholder 1">
            <a:extLst>
              <a:ext uri="{FF2B5EF4-FFF2-40B4-BE49-F238E27FC236}">
                <a16:creationId xmlns:a16="http://schemas.microsoft.com/office/drawing/2014/main" id="{7F221703-ECC8-AADC-963A-7D03117A66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41667" name="Notes Placeholder 2">
            <a:extLst>
              <a:ext uri="{FF2B5EF4-FFF2-40B4-BE49-F238E27FC236}">
                <a16:creationId xmlns:a16="http://schemas.microsoft.com/office/drawing/2014/main" id="{B296FD87-83B8-E3B8-D487-E115F2D71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sz="1400">
                <a:latin typeface="Arial" panose="020B0604020202020204" pitchFamily="34" charset="0"/>
              </a:rPr>
              <a:t>- By “COMMITTING”, it basically means that you are not lying and truthful in regard to the data submitted.</a:t>
            </a:r>
          </a:p>
        </p:txBody>
      </p:sp>
      <p:sp>
        <p:nvSpPr>
          <p:cNvPr id="241668" name="Slide Number Placeholder 3">
            <a:extLst>
              <a:ext uri="{FF2B5EF4-FFF2-40B4-BE49-F238E27FC236}">
                <a16:creationId xmlns:a16="http://schemas.microsoft.com/office/drawing/2014/main" id="{33836C27-B78A-115F-E221-FBCDFE171D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717570F-EE3B-4108-931E-B5041982DB4D}" type="slidenum">
              <a:rPr lang="en-US" altLang="en-US"/>
              <a:pPr/>
              <a:t>97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Slide Image Placeholder 1">
            <a:extLst>
              <a:ext uri="{FF2B5EF4-FFF2-40B4-BE49-F238E27FC236}">
                <a16:creationId xmlns:a16="http://schemas.microsoft.com/office/drawing/2014/main" id="{B0EA5EBE-3C00-7101-D717-04DC33F49F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387786-7068-75C4-08BC-286D8F9A27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1400" kern="0"/>
              <a:t>- Status turns to </a:t>
            </a:r>
            <a:r>
              <a:rPr lang="en-US" altLang="en-US" sz="1400" b="1" ker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altLang="en-US" sz="1400" kern="0"/>
              <a:t> when confirmed</a:t>
            </a:r>
          </a:p>
          <a:p>
            <a:pPr>
              <a:defRPr/>
            </a:pPr>
            <a:endParaRPr lang="en-US"/>
          </a:p>
        </p:txBody>
      </p:sp>
      <p:sp>
        <p:nvSpPr>
          <p:cNvPr id="249860" name="Slide Number Placeholder 3">
            <a:extLst>
              <a:ext uri="{FF2B5EF4-FFF2-40B4-BE49-F238E27FC236}">
                <a16:creationId xmlns:a16="http://schemas.microsoft.com/office/drawing/2014/main" id="{B7C20FB5-420C-7C18-A9B2-9F1519FD83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78E158-5F7E-4E84-8BB0-7689C86EB07F}" type="slidenum">
              <a:rPr lang="en-US" altLang="en-US"/>
              <a:pPr/>
              <a:t>98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Slide Image Placeholder 1">
            <a:extLst>
              <a:ext uri="{FF2B5EF4-FFF2-40B4-BE49-F238E27FC236}">
                <a16:creationId xmlns:a16="http://schemas.microsoft.com/office/drawing/2014/main" id="{8C1A2A0D-AC2B-2DFC-5433-4A8E88D11D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51907" name="Notes Placeholder 2">
            <a:extLst>
              <a:ext uri="{FF2B5EF4-FFF2-40B4-BE49-F238E27FC236}">
                <a16:creationId xmlns:a16="http://schemas.microsoft.com/office/drawing/2014/main" id="{1CCA6858-F348-0362-5B8B-0AE658D925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1908" name="Slide Number Placeholder 3">
            <a:extLst>
              <a:ext uri="{FF2B5EF4-FFF2-40B4-BE49-F238E27FC236}">
                <a16:creationId xmlns:a16="http://schemas.microsoft.com/office/drawing/2014/main" id="{86AE6E2A-FD21-1FF3-8434-4C0D328C72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B21AB84-C035-42D2-96DF-CA88FFD1E3D1}" type="slidenum">
              <a:rPr lang="en-US" altLang="en-US"/>
              <a:pPr/>
              <a:t>99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Slide Image Placeholder 1">
            <a:extLst>
              <a:ext uri="{FF2B5EF4-FFF2-40B4-BE49-F238E27FC236}">
                <a16:creationId xmlns:a16="http://schemas.microsoft.com/office/drawing/2014/main" id="{009ED470-6239-063C-4738-6C5FD949FED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  <p:txBody>
          <a:bodyPr/>
          <a:lstStyle/>
          <a:p>
            <a:endParaRPr lang="en-US"/>
          </a:p>
        </p:txBody>
      </p:sp>
      <p:sp>
        <p:nvSpPr>
          <p:cNvPr id="253955" name="Notes Placeholder 2">
            <a:extLst>
              <a:ext uri="{FF2B5EF4-FFF2-40B4-BE49-F238E27FC236}">
                <a16:creationId xmlns:a16="http://schemas.microsoft.com/office/drawing/2014/main" id="{04748BB1-FFDF-0DE1-AFE2-E42208CC8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253956" name="Slide Number Placeholder 3">
            <a:extLst>
              <a:ext uri="{FF2B5EF4-FFF2-40B4-BE49-F238E27FC236}">
                <a16:creationId xmlns:a16="http://schemas.microsoft.com/office/drawing/2014/main" id="{C4ED32AB-BC92-46D3-2AA3-C41135F90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B40D76-6019-4899-9B56-BAB67B0C73A8}" type="slidenum">
              <a:rPr lang="en-US" altLang="en-US"/>
              <a:pPr/>
              <a:t>100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7">
            <a:extLst>
              <a:ext uri="{FF2B5EF4-FFF2-40B4-BE49-F238E27FC236}">
                <a16:creationId xmlns:a16="http://schemas.microsoft.com/office/drawing/2014/main" id="{42EA472B-8898-CFEE-7C1C-076D4C2150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947B735A-1CCA-437D-86C9-98B66BCBA53D}" type="slidenum">
              <a:rPr lang="en-US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101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258051" name="Rectangle 2">
            <a:extLst>
              <a:ext uri="{FF2B5EF4-FFF2-40B4-BE49-F238E27FC236}">
                <a16:creationId xmlns:a16="http://schemas.microsoft.com/office/drawing/2014/main" id="{A709B5B5-E270-A704-9CA1-A2BEC25F58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31428" name="Rectangle 3">
            <a:extLst>
              <a:ext uri="{FF2B5EF4-FFF2-40B4-BE49-F238E27FC236}">
                <a16:creationId xmlns:a16="http://schemas.microsoft.com/office/drawing/2014/main" id="{17E26992-FD0D-8363-6416-7B71A6CE4A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ln/>
        </p:spPr>
        <p:txBody>
          <a:bodyPr/>
          <a:lstStyle/>
          <a:p>
            <a:pPr eaLnBrk="1" hangingPunct="1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1400" i="1" dirty="0"/>
              <a:t>Remember: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Plan Ahead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Call Ahead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School Provides Help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Accuracy of Skinfolds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Skinfold Assessment 	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MAX - </a:t>
            </a:r>
            <a:r>
              <a:rPr lang="en-US" altLang="en-US" sz="14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$6.50 </a:t>
            </a:r>
            <a:r>
              <a:rPr lang="en-US" altLang="en-US" sz="1400" b="0" dirty="0"/>
              <a:t>per Athlete</a:t>
            </a:r>
          </a:p>
          <a:p>
            <a:pPr marL="285750" indent="-285750" eaLnBrk="1" hangingPunct="1">
              <a:spcBef>
                <a:spcPts val="0"/>
              </a:spcBef>
              <a:spcAft>
                <a:spcPts val="600"/>
              </a:spcAft>
              <a:buFontTx/>
              <a:buChar char="-"/>
              <a:defRPr/>
            </a:pPr>
            <a:r>
              <a:rPr lang="en-US" altLang="en-US" sz="1400" b="0" dirty="0"/>
              <a:t>You will be the </a:t>
            </a:r>
            <a:r>
              <a:rPr lang="en-US" altLang="en-US" sz="1400" b="0" u="sng" dirty="0"/>
              <a:t>EXPERT</a:t>
            </a:r>
            <a:r>
              <a:rPr lang="en-US" altLang="en-US" sz="1400" b="0" dirty="0"/>
              <a:t>!</a:t>
            </a:r>
          </a:p>
          <a:p>
            <a:pPr eaLnBrk="1" hangingPunct="1">
              <a:defRPr/>
            </a:pPr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7">
            <a:extLst>
              <a:ext uri="{FF2B5EF4-FFF2-40B4-BE49-F238E27FC236}">
                <a16:creationId xmlns:a16="http://schemas.microsoft.com/office/drawing/2014/main" id="{4AA1A438-A28D-C311-9CED-8661735DE0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5013" indent="-28257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31888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84325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6763" indent="-225425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939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511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83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65563" indent="-225425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A2B9F65-8C1E-43C5-8C63-D52F683EC5C8}" type="slidenum">
              <a:rPr lang="en-US" altLang="en-US"/>
              <a:pPr>
                <a:spcBef>
                  <a:spcPct val="0"/>
                </a:spcBef>
              </a:pPr>
              <a:t>102</a:t>
            </a:fld>
            <a:endParaRPr lang="en-US" altLang="en-US"/>
          </a:p>
        </p:txBody>
      </p:sp>
      <p:sp>
        <p:nvSpPr>
          <p:cNvPr id="260099" name="Rectangle 2">
            <a:extLst>
              <a:ext uri="{FF2B5EF4-FFF2-40B4-BE49-F238E27FC236}">
                <a16:creationId xmlns:a16="http://schemas.microsoft.com/office/drawing/2014/main" id="{CF52BA7F-1688-BAA7-14C6-A8EA591AF1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6400" y="696913"/>
            <a:ext cx="6199188" cy="3487737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260100" name="Rectangle 3">
            <a:extLst>
              <a:ext uri="{FF2B5EF4-FFF2-40B4-BE49-F238E27FC236}">
                <a16:creationId xmlns:a16="http://schemas.microsoft.com/office/drawing/2014/main" id="{FE132B77-C5DF-EF32-57AB-A086E8A251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5038" y="4414838"/>
            <a:ext cx="5140325" cy="41846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1C36A7-4631-44EF-A09F-D81D64095798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50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8E3C8-53F5-40D6-8C29-5325EC19C98A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49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AF653-8188-4D8A-9540-104DFF671949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47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CF53-CF8D-4AE0-A9F6-6A3D714B0F64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9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8C086-0DDD-4C51-A9FA-4D1B4C47E89D}" type="datetime1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17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9146-31D1-4EF6-AB09-0ADF133BF46E}" type="datetime1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218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A1626-7FD1-41C6-80DA-B0890BA525C2}" type="datetime1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93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15F36-E414-44A0-AD78-AE36536D67F2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1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A3FCE-BFD4-4B3C-9801-E9A477ECF67E}" type="datetime1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58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FD050-5EAD-4D1C-BB5E-0E7BC6444111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916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BCB327-368E-4E9B-B3C0-73B1D158B98C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0"/>
            <a:ext cx="53848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4E466A-B6BE-4096-4DF4-DA6993FC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FD549C-638C-2A0A-DC2F-2063BE3F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F06A77-2921-9F6D-96DF-F08F26D7D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 eaLnBrk="1" hangingPunct="1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F3CB4D-DECE-4D6A-A735-9301F47355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676672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8CD8D-652D-F075-2A42-F9202DC02B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1527A-E1F8-C6BF-E6F7-8F5C056098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FB4661-707F-17D1-AC88-34409A84BA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hangingPunct="1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507F071-09B3-423E-993F-2E5D57C2875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8179296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8"/>
            <a:ext cx="10972800" cy="58213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BAC72E-DD6B-EF59-C339-CBC81230E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" y="6248400"/>
            <a:ext cx="2844800" cy="457200"/>
          </a:xfr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95DB44-131F-2AEB-928A-922D1DD6F3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</p:spPr>
        <p:txBody>
          <a:bodyPr/>
          <a:lstStyle>
            <a:lvl1pPr eaLnBrk="1" hangingPunct="1">
              <a:defRPr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A21599-FAE1-DC5B-9D06-DE82DC9C0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7600" y="6248400"/>
            <a:ext cx="2844800" cy="457200"/>
          </a:xfrm>
        </p:spPr>
        <p:txBody>
          <a:bodyPr/>
          <a:lstStyle>
            <a:lvl1pPr eaLnBrk="1" hangingPunct="1">
              <a:defRPr smtClean="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8345DC2B-8AD5-4EE4-A005-6368021284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546751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2395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871413-42BC-461B-B3F5-3341DD628012}" type="datetime1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9CCDD6-0730-4FCE-AABC-D0333DE7BB8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5972450"/>
            <a:ext cx="11735817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126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2" r:id="rId12"/>
    <p:sldLayoutId id="2147483673" r:id="rId13"/>
    <p:sldLayoutId id="2147483674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ckwrestling.com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38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4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hsaa.com/" TargetMode="External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hyperlink" Target="http://www.mhsaa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0A181-7F2A-1FAB-DDD3-548797488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2CB69D9-17B7-D59F-AF86-7256F9EED3D0}"/>
              </a:ext>
            </a:extLst>
          </p:cNvPr>
          <p:cNvSpPr/>
          <p:nvPr/>
        </p:nvSpPr>
        <p:spPr bwMode="auto">
          <a:xfrm>
            <a:off x="152400" y="5054313"/>
            <a:ext cx="12039599" cy="586772"/>
          </a:xfrm>
          <a:prstGeom prst="rect">
            <a:avLst/>
          </a:prstGeom>
          <a:solidFill>
            <a:srgbClr val="A21527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E3AF77F-EF8C-78BC-25D0-487EFAE1ACBE}"/>
              </a:ext>
            </a:extLst>
          </p:cNvPr>
          <p:cNvCxnSpPr>
            <a:cxnSpLocks/>
          </p:cNvCxnSpPr>
          <p:nvPr/>
        </p:nvCxnSpPr>
        <p:spPr>
          <a:xfrm>
            <a:off x="3229583" y="2514600"/>
            <a:ext cx="896241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D85C8FE-F509-775F-2FC6-CA4838EA57EF}"/>
              </a:ext>
            </a:extLst>
          </p:cNvPr>
          <p:cNvCxnSpPr/>
          <p:nvPr/>
        </p:nvCxnSpPr>
        <p:spPr>
          <a:xfrm>
            <a:off x="0" y="4655127"/>
            <a:ext cx="12192000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>
            <a:extLst>
              <a:ext uri="{FF2B5EF4-FFF2-40B4-BE49-F238E27FC236}">
                <a16:creationId xmlns:a16="http://schemas.microsoft.com/office/drawing/2014/main" id="{0BAE069A-EACF-242E-BBDE-C88BA2372192}"/>
              </a:ext>
            </a:extLst>
          </p:cNvPr>
          <p:cNvSpPr/>
          <p:nvPr/>
        </p:nvSpPr>
        <p:spPr bwMode="auto">
          <a:xfrm>
            <a:off x="0" y="5121337"/>
            <a:ext cx="12191999" cy="448189"/>
          </a:xfrm>
          <a:prstGeom prst="rect">
            <a:avLst/>
          </a:prstGeom>
          <a:solidFill>
            <a:srgbClr val="0000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411" name="Text Box 3">
            <a:extLst>
              <a:ext uri="{FF2B5EF4-FFF2-40B4-BE49-F238E27FC236}">
                <a16:creationId xmlns:a16="http://schemas.microsoft.com/office/drawing/2014/main" id="{1F382EF8-609F-1B92-0C50-3A051984C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05400"/>
            <a:ext cx="12191999" cy="98488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Michigan High School Athletic Association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dirty="0">
                <a:solidFill>
                  <a:srgbClr val="00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1661 Ramblewood Drive - East Lansing, MI 48823</a:t>
            </a:r>
          </a:p>
        </p:txBody>
      </p:sp>
      <p:sp>
        <p:nvSpPr>
          <p:cNvPr id="17410" name="Text Box 2">
            <a:extLst>
              <a:ext uri="{FF2B5EF4-FFF2-40B4-BE49-F238E27FC236}">
                <a16:creationId xmlns:a16="http://schemas.microsoft.com/office/drawing/2014/main" id="{9B75E08D-809A-9BCD-5C91-3ADD628B8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823600"/>
            <a:ext cx="12191998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3600" b="1" dirty="0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anose="020B0604020202020204" pitchFamily="34" charset="0"/>
              </a:rPr>
              <a:t>Wrestling Weight Monitoring Assessor Program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3F93F3D-C3FB-8B6F-4A80-C4A8EAEBBC6F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1B68D5-0766-2F74-AB01-737EA0CAA386}"/>
              </a:ext>
            </a:extLst>
          </p:cNvPr>
          <p:cNvSpPr/>
          <p:nvPr/>
        </p:nvSpPr>
        <p:spPr bwMode="auto">
          <a:xfrm>
            <a:off x="11401002" y="1173765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8D4CFA-5921-6FE1-89EB-B50EFCE62923}"/>
              </a:ext>
            </a:extLst>
          </p:cNvPr>
          <p:cNvSpPr/>
          <p:nvPr/>
        </p:nvSpPr>
        <p:spPr bwMode="auto">
          <a:xfrm>
            <a:off x="11401002" y="945165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944C329-C938-FD5A-AD77-8185296021F0}"/>
              </a:ext>
            </a:extLst>
          </p:cNvPr>
          <p:cNvSpPr/>
          <p:nvPr/>
        </p:nvSpPr>
        <p:spPr bwMode="auto">
          <a:xfrm>
            <a:off x="11401002" y="716565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F9FDD5-E689-16F3-D482-3542C69AD4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944B76B-B523-B802-7301-D4F8D26E4F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6883" y="2052742"/>
            <a:ext cx="2351314" cy="914400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FC1D56A-F20B-AA87-19C1-F504C9099AF5}"/>
              </a:ext>
            </a:extLst>
          </p:cNvPr>
          <p:cNvCxnSpPr>
            <a:cxnSpLocks/>
          </p:cNvCxnSpPr>
          <p:nvPr/>
        </p:nvCxnSpPr>
        <p:spPr>
          <a:xfrm>
            <a:off x="55125" y="2517845"/>
            <a:ext cx="113813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471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E36549B6-6A79-098E-044C-52607C725C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166260"/>
            <a:ext cx="12192000" cy="609600"/>
          </a:xfrm>
          <a:prstGeom prst="rect">
            <a:avLst/>
          </a:prstGeom>
          <a:solidFill>
            <a:srgbClr val="000048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8902E9A7-4470-86A4-3DC8-BD55C27067F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24000" y="1339931"/>
            <a:ext cx="9144000" cy="2286000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Primary Michigan </a:t>
            </a:r>
            <a:b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</a:br>
            <a:r>
              <a:rPr lang="en-US" alt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anose="020B0604020202020204" pitchFamily="34" charset="0"/>
              </a:rPr>
              <a:t>Wrestling Weight Monitoring Personnel</a:t>
            </a:r>
            <a:endParaRPr lang="en-US" altLang="en-US" sz="3600" b="1" dirty="0">
              <a:solidFill>
                <a:srgbClr val="3333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87CBAAF9-C54C-6025-5AF9-EA88ACA3303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24000" y="3752600"/>
            <a:ext cx="9144000" cy="17526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2800" b="1"/>
              <a:t>Michigan High School Athletic Association</a:t>
            </a:r>
          </a:p>
          <a:p>
            <a:pPr eaLnBrk="1" hangingPunct="1">
              <a:defRPr/>
            </a:pPr>
            <a:r>
              <a:rPr lang="en-US" altLang="en-US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dan@mhsaa.com   </a:t>
            </a:r>
            <a:r>
              <a:rPr lang="en-US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  </a:t>
            </a:r>
            <a:r>
              <a:rPr lang="en-US" altLang="en-US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jamie@mhsaa.com</a:t>
            </a:r>
          </a:p>
          <a:p>
            <a:pPr>
              <a:defRPr/>
            </a:pPr>
            <a:r>
              <a:rPr lang="en-US" altLang="en-US" sz="2800" b="1"/>
              <a:t>(517) 332-5046</a:t>
            </a:r>
            <a:r>
              <a:rPr lang="en-US" altLang="en-US" sz="2800" b="1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US" altLang="en-US" b="1">
                <a:solidFill>
                  <a:srgbClr val="00FFFF"/>
                </a:solidFill>
              </a:rPr>
              <a:t> </a:t>
            </a:r>
          </a:p>
          <a:p>
            <a:pPr eaLnBrk="1" hangingPunct="1">
              <a:defRPr/>
            </a:pPr>
            <a:endParaRPr lang="en-US" altLang="en-US"/>
          </a:p>
          <a:p>
            <a:pPr eaLnBrk="1" hangingPunct="1">
              <a:defRPr/>
            </a:pPr>
            <a:endParaRPr lang="en-US" altLang="en-US" sz="1400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5F892-D7BD-8F8D-68FC-DBB458CF40A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54B1400-DDEC-9B74-C1D6-B4724536D511}"/>
              </a:ext>
            </a:extLst>
          </p:cNvPr>
          <p:cNvSpPr/>
          <p:nvPr/>
        </p:nvSpPr>
        <p:spPr bwMode="auto">
          <a:xfrm>
            <a:off x="11401002" y="1173765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F827B60-B261-876D-18E3-514E8E506DEA}"/>
              </a:ext>
            </a:extLst>
          </p:cNvPr>
          <p:cNvSpPr/>
          <p:nvPr/>
        </p:nvSpPr>
        <p:spPr bwMode="auto">
          <a:xfrm>
            <a:off x="11401002" y="945165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539E86A-4768-E95E-41D3-65EAA113580B}"/>
              </a:ext>
            </a:extLst>
          </p:cNvPr>
          <p:cNvSpPr/>
          <p:nvPr/>
        </p:nvSpPr>
        <p:spPr bwMode="auto">
          <a:xfrm>
            <a:off x="11401002" y="716565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D50C6413-00C1-AC04-0BFE-A46A15223BE1}"/>
              </a:ext>
            </a:extLst>
          </p:cNvPr>
          <p:cNvGrpSpPr/>
          <p:nvPr/>
        </p:nvGrpSpPr>
        <p:grpSpPr>
          <a:xfrm>
            <a:off x="7623579" y="1784053"/>
            <a:ext cx="1721678" cy="1371600"/>
            <a:chOff x="7338239" y="1784053"/>
            <a:chExt cx="1721678" cy="13716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39E15CF3-414B-9921-2B59-C93859186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38239" y="1784053"/>
              <a:ext cx="1721678" cy="1371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559" name="TextBox 1">
              <a:extLst>
                <a:ext uri="{FF2B5EF4-FFF2-40B4-BE49-F238E27FC236}">
                  <a16:creationId xmlns:a16="http://schemas.microsoft.com/office/drawing/2014/main" id="{389F973C-35A6-1DDF-28B1-C8110078E3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57416" y="2321115"/>
              <a:ext cx="1678562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4000" b="1">
                  <a:solidFill>
                    <a:srgbClr val="000048"/>
                  </a:solidFill>
                  <a:latin typeface="Comic Sans MS" panose="030F0702030302020204" pitchFamily="66" charset="0"/>
                </a:rPr>
                <a:t>DAN</a:t>
              </a:r>
            </a:p>
          </p:txBody>
        </p:sp>
      </p:grpSp>
      <p:sp>
        <p:nvSpPr>
          <p:cNvPr id="19458" name="Rectangle 2">
            <a:extLst>
              <a:ext uri="{FF2B5EF4-FFF2-40B4-BE49-F238E27FC236}">
                <a16:creationId xmlns:a16="http://schemas.microsoft.com/office/drawing/2014/main" id="{4F635037-FEE8-C8A3-F29B-7B6705705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6292" y="715352"/>
            <a:ext cx="8565283" cy="888666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In-Service Content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5AA14105-7B7B-FA55-2F74-15B0A16B57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91294" y="1676399"/>
            <a:ext cx="8314706" cy="4463143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Introductions and Agenda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Components of the </a:t>
            </a:r>
            <a:r>
              <a:rPr lang="en-US" altLang="en-US" sz="2400" b="1"/>
              <a:t>WWMP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b="1" i="1" cap="small">
                <a:solidFill>
                  <a:srgbClr val="0070C0"/>
                </a:solidFill>
              </a:rPr>
              <a:t>wrestling weight monitoring program</a:t>
            </a:r>
            <a:endParaRPr lang="en-US" altLang="en-US">
              <a:solidFill>
                <a:srgbClr val="0070C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Body Composition Assessment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Procedure for “Alpha Weigh-In”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2C2D9FB-2D39-A843-7A8E-987365EF06DA}"/>
              </a:ext>
            </a:extLst>
          </p:cNvPr>
          <p:cNvGrpSpPr/>
          <p:nvPr/>
        </p:nvGrpSpPr>
        <p:grpSpPr>
          <a:xfrm>
            <a:off x="9092318" y="2445580"/>
            <a:ext cx="1721678" cy="1371600"/>
            <a:chOff x="9131228" y="2510430"/>
            <a:chExt cx="1721678" cy="1371600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82BB3CCD-A9F1-0177-9AE1-8BA66DE4B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1228" y="2510430"/>
              <a:ext cx="1721678" cy="1371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3563" name="TextBox 1">
              <a:extLst>
                <a:ext uri="{FF2B5EF4-FFF2-40B4-BE49-F238E27FC236}">
                  <a16:creationId xmlns:a16="http://schemas.microsoft.com/office/drawing/2014/main" id="{BD8A5BF5-1ABC-C707-3E81-D85C6232E7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193140" y="2986027"/>
              <a:ext cx="1604963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4000" b="1">
                  <a:latin typeface="Brush Script Std" panose="03060802040607070404" pitchFamily="66" charset="0"/>
                </a:rPr>
                <a:t>jamie</a:t>
              </a:r>
            </a:p>
          </p:txBody>
        </p:sp>
      </p:grpSp>
      <p:sp>
        <p:nvSpPr>
          <p:cNvPr id="17" name="Oval 16">
            <a:extLst>
              <a:ext uri="{FF2B5EF4-FFF2-40B4-BE49-F238E27FC236}">
                <a16:creationId xmlns:a16="http://schemas.microsoft.com/office/drawing/2014/main" id="{8344DCC6-F733-522E-F2D3-9DD293C389E3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435291A-4EF9-0E86-43A7-D356F5FA1034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6744954B-C8DE-C24D-7AFF-CF9203D7DFE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802A9E6-D9E4-5E3B-FBEB-85CACE655D7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17ED987-120B-A0E1-A2B6-BA36EB12089A}"/>
              </a:ext>
            </a:extLst>
          </p:cNvPr>
          <p:cNvGrpSpPr/>
          <p:nvPr/>
        </p:nvGrpSpPr>
        <p:grpSpPr>
          <a:xfrm>
            <a:off x="8233043" y="3577230"/>
            <a:ext cx="1721678" cy="1371600"/>
            <a:chOff x="8148738" y="3629110"/>
            <a:chExt cx="1721678" cy="137160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0C2B678-C013-9C7A-D77B-3060C37E6E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48738" y="3629110"/>
              <a:ext cx="1721678" cy="13716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D83385AF-168C-5AD8-1F70-81FA969C93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2844" y="4283421"/>
              <a:ext cx="171757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0070C0"/>
                  </a:solidFill>
                  <a:latin typeface="Lucida Handwriting" panose="03010101010101010101" pitchFamily="66" charset="0"/>
                </a:rPr>
                <a:t>Martha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04AD1B77-AEFD-8D8C-B5D4-4656B470D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7" y="716188"/>
            <a:ext cx="8529658" cy="91073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In-Service Content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0CEC7C1-12AD-AD33-86AD-14E5C063AD8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31917" y="1626919"/>
            <a:ext cx="7916883" cy="4560125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 b="1"/>
              <a:t> </a:t>
            </a:r>
            <a:r>
              <a:rPr lang="en-US" altLang="en-US" sz="2400"/>
              <a:t>Changes from last year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 Q &amp; A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 LAB: practical assessment of athletes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 Test and Evaluation</a:t>
            </a:r>
          </a:p>
        </p:txBody>
      </p:sp>
      <p:pic>
        <p:nvPicPr>
          <p:cNvPr id="25605" name="Picture 7" descr="Image result for Black &amp; White Clip Art: open book">
            <a:extLst>
              <a:ext uri="{FF2B5EF4-FFF2-40B4-BE49-F238E27FC236}">
                <a16:creationId xmlns:a16="http://schemas.microsoft.com/office/drawing/2014/main" id="{C5F1993B-9CA4-7C85-BC5A-4F16DD491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0401" y="2616527"/>
            <a:ext cx="4466617" cy="229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0D29328A-66B8-DFF4-C9C7-0B928B2BE1FA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5039B21-EF27-05FD-FD8B-70BB01B07E1D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336FB36-19B8-15CA-B6AE-ACB7714C38CB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896BEE0-58D8-7CC2-E997-99450C2C2CB6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>
            <a:extLst>
              <a:ext uri="{FF2B5EF4-FFF2-40B4-BE49-F238E27FC236}">
                <a16:creationId xmlns:a16="http://schemas.microsoft.com/office/drawing/2014/main" id="{E14AA571-0D00-E529-D0DC-38AB72EA41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84415" y="1603168"/>
            <a:ext cx="10065983" cy="4569031"/>
          </a:xfr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300"/>
              <a:t>Wrestlers are allowed to compete at their </a:t>
            </a:r>
            <a:r>
              <a:rPr lang="en-US" altLang="en-US" sz="2300" b="1" u="sng" cap="all">
                <a:solidFill>
                  <a:srgbClr val="C00000"/>
                </a:solidFill>
              </a:rPr>
              <a:t>approved</a:t>
            </a:r>
            <a:r>
              <a:rPr lang="en-US" altLang="en-US" sz="2300" b="1" cap="all">
                <a:solidFill>
                  <a:srgbClr val="FF0000"/>
                </a:solidFill>
              </a:rPr>
              <a:t> </a:t>
            </a:r>
            <a:r>
              <a:rPr lang="en-US" altLang="en-US" sz="2300"/>
              <a:t>lowest minimum (</a:t>
            </a:r>
            <a:r>
              <a:rPr lang="en-US" altLang="en-US" sz="2300" b="1">
                <a:solidFill>
                  <a:srgbClr val="C00000"/>
                </a:solidFill>
              </a:rPr>
              <a:t>competitive</a:t>
            </a:r>
            <a:r>
              <a:rPr lang="en-US" altLang="en-US" sz="2300"/>
              <a:t>) weight during an appeal for a lower weight.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300">
                <a:solidFill>
                  <a:srgbClr val="C00000"/>
                </a:solidFill>
              </a:rPr>
              <a:t>Wrestlers are allowed to begin losing 1.5% </a:t>
            </a:r>
            <a:r>
              <a:rPr lang="en-US" altLang="en-US" sz="2300" cap="all">
                <a:solidFill>
                  <a:srgbClr val="C00000"/>
                </a:solidFill>
              </a:rPr>
              <a:t>immediately</a:t>
            </a:r>
            <a:r>
              <a:rPr lang="en-US" altLang="en-US" sz="2300">
                <a:solidFill>
                  <a:srgbClr val="C00000"/>
                </a:solidFill>
              </a:rPr>
              <a:t> following the </a:t>
            </a:r>
            <a:br>
              <a:rPr lang="en-US" altLang="en-US" sz="2300">
                <a:solidFill>
                  <a:srgbClr val="C00000"/>
                </a:solidFill>
              </a:rPr>
            </a:br>
            <a:r>
              <a:rPr lang="en-US" altLang="en-US" sz="2300">
                <a:solidFill>
                  <a:srgbClr val="C00000"/>
                </a:solidFill>
              </a:rPr>
              <a:t>Alpha Weigh-In</a:t>
            </a:r>
            <a:r>
              <a:rPr lang="en-US" altLang="en-US" sz="2300"/>
              <a:t>. </a:t>
            </a:r>
            <a:r>
              <a:rPr lang="en-US" altLang="en-US" sz="2300" i="1"/>
              <a:t>It does not matter if they plan to appeal or not.</a:t>
            </a:r>
            <a:endParaRPr lang="en-US" altLang="en-US" sz="230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300"/>
              <a:t>Established: </a:t>
            </a:r>
            <a:r>
              <a:rPr lang="en-US" altLang="en-US" sz="2300" b="1">
                <a:solidFill>
                  <a:srgbClr val="C00000"/>
                </a:solidFill>
              </a:rPr>
              <a:t>JANUARY 15th </a:t>
            </a:r>
            <a:r>
              <a:rPr lang="en-US" altLang="en-US" sz="2300"/>
              <a:t>as the </a:t>
            </a:r>
            <a:r>
              <a:rPr lang="en-US" altLang="en-US" sz="2300" b="1" u="sng">
                <a:solidFill>
                  <a:srgbClr val="C00000"/>
                </a:solidFill>
              </a:rPr>
              <a:t>LAST</a:t>
            </a:r>
            <a:r>
              <a:rPr lang="en-US" altLang="en-US" sz="2300"/>
              <a:t> date for hydrostatic/DXA appeals.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300"/>
              <a:t>Established: </a:t>
            </a:r>
            <a:r>
              <a:rPr lang="en-US" altLang="en-US" sz="2300" b="1">
                <a:solidFill>
                  <a:srgbClr val="C00000"/>
                </a:solidFill>
              </a:rPr>
              <a:t>48-hour</a:t>
            </a:r>
            <a:r>
              <a:rPr lang="en-US" altLang="en-US" sz="2300"/>
              <a:t> </a:t>
            </a:r>
            <a:r>
              <a:rPr lang="en-US" altLang="en-US" sz="2300" b="1"/>
              <a:t>“wait period” </a:t>
            </a:r>
            <a:r>
              <a:rPr lang="en-US" altLang="en-US" sz="2300"/>
              <a:t>for all wrestlers that </a:t>
            </a:r>
            <a:r>
              <a:rPr lang="en-US" altLang="en-US" sz="2300" b="1"/>
              <a:t>FAIL</a:t>
            </a:r>
            <a:r>
              <a:rPr lang="en-US" altLang="en-US" sz="2300"/>
              <a:t> the specific gravity test for both skinfold AND hydrostatic/DXA assessments and appeals.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300"/>
              <a:t>Wrestlers MUST participate in “Skinfold” assessment FIRST!     </a:t>
            </a:r>
            <a:br>
              <a:rPr lang="en-US" sz="2300"/>
            </a:br>
            <a:r>
              <a:rPr lang="en-US" sz="2300"/>
              <a:t>They may </a:t>
            </a:r>
            <a:r>
              <a:rPr lang="en-US" sz="2300" u="sng"/>
              <a:t>NOT</a:t>
            </a:r>
            <a:r>
              <a:rPr lang="en-US" sz="2300"/>
              <a:t> be assessed using Hydro or DXA to start.</a:t>
            </a:r>
            <a:endParaRPr lang="en-US" altLang="en-US" sz="2300"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1A8A09B8-A5B8-5728-EC8D-83B3ECD030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416" y="685800"/>
            <a:ext cx="9869384" cy="917369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REMINDERS</a:t>
            </a:r>
          </a:p>
        </p:txBody>
      </p:sp>
      <p:sp>
        <p:nvSpPr>
          <p:cNvPr id="31750" name="TextBox 1">
            <a:extLst>
              <a:ext uri="{FF2B5EF4-FFF2-40B4-BE49-F238E27FC236}">
                <a16:creationId xmlns:a16="http://schemas.microsoft.com/office/drawing/2014/main" id="{4CA05C39-6D8C-4C08-450A-00E680071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6089" y="6388760"/>
            <a:ext cx="68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9 / 13 / 48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CAED2B0-2CF7-80A6-7432-54CC9955F6D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DD29EC-1910-5B5E-786C-825829CA4A33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44C6B89-B728-FE6B-CECA-56A0FC7B5182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341A0C5-692C-B7B3-AB85-0A8A6B4A7AE3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82B2F363-745A-A922-68B6-03B7A42F7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917" y="685800"/>
            <a:ext cx="8678883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Training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C7268FE3-D345-A249-7CE1-5FEDA2784D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917" y="1600200"/>
            <a:ext cx="9128166" cy="45720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Emphasis should be placed on </a:t>
            </a:r>
            <a:r>
              <a:rPr lang="en-US" altLang="en-US" sz="2400" b="1" cap="all">
                <a:solidFill>
                  <a:srgbClr val="00B050"/>
                </a:solidFill>
              </a:rPr>
              <a:t>training, </a:t>
            </a:r>
            <a:r>
              <a:rPr lang="en-US" altLang="en-US" sz="2400" b="1" i="1" u="sng" cap="all">
                <a:solidFill>
                  <a:srgbClr val="C00000"/>
                </a:solidFill>
              </a:rPr>
              <a:t>NOT</a:t>
            </a:r>
            <a:r>
              <a:rPr lang="en-US" altLang="en-US" sz="2400" b="1" i="1" cap="all">
                <a:solidFill>
                  <a:srgbClr val="C00000"/>
                </a:solidFill>
              </a:rPr>
              <a:t> </a:t>
            </a:r>
            <a:r>
              <a:rPr lang="en-US" altLang="en-US" sz="2400" b="1" i="1" u="sng" cap="all">
                <a:solidFill>
                  <a:srgbClr val="C00000"/>
                </a:solidFill>
              </a:rPr>
              <a:t>weight</a:t>
            </a:r>
            <a:r>
              <a:rPr lang="en-US" altLang="en-US" sz="2400" b="1" i="1" cap="all">
                <a:solidFill>
                  <a:srgbClr val="C00000"/>
                </a:solidFill>
              </a:rPr>
              <a:t> </a:t>
            </a:r>
            <a:r>
              <a:rPr lang="en-US" altLang="en-US" sz="2400" b="1" i="1" u="sng" cap="all">
                <a:solidFill>
                  <a:srgbClr val="C00000"/>
                </a:solidFill>
              </a:rPr>
              <a:t>loss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Emphasis on lifelong healthy living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Consequences of dehydration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93EF8A-CE22-6616-E477-74D0448786BE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C330C58-C4A6-9A20-E6C4-01105F910647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748AE11-3A96-0CC4-8A75-9EC8F4B6594A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C322E85-3FDC-AC9B-7D2F-7D9227C5DC61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7206A-8C45-734D-831D-144CE82642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8084" y="1926076"/>
            <a:ext cx="2414991" cy="3005847"/>
          </a:xfrm>
          <a:prstGeom prst="rect">
            <a:avLst/>
          </a:prstGeom>
        </p:spPr>
      </p:pic>
      <p:sp>
        <p:nvSpPr>
          <p:cNvPr id="25602" name="Title 1">
            <a:extLst>
              <a:ext uri="{FF2B5EF4-FFF2-40B4-BE49-F238E27FC236}">
                <a16:creationId xmlns:a16="http://schemas.microsoft.com/office/drawing/2014/main" id="{C71FD977-6943-E810-0797-3E7A382E3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042" y="685800"/>
            <a:ext cx="6861958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the Coach</a:t>
            </a:r>
          </a:p>
        </p:txBody>
      </p:sp>
      <p:sp>
        <p:nvSpPr>
          <p:cNvPr id="35844" name="Content Placeholder 2">
            <a:extLst>
              <a:ext uri="{FF2B5EF4-FFF2-40B4-BE49-F238E27FC236}">
                <a16:creationId xmlns:a16="http://schemas.microsoft.com/office/drawing/2014/main" id="{30B95C28-4878-3F40-B24D-9C7AA75BCA6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0200"/>
            <a:ext cx="9151916" cy="45720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/>
              <a:t>Basic concepts of Weight Management </a:t>
            </a:r>
            <a:br>
              <a:rPr lang="en-US" altLang="en-US" sz="2400" dirty="0"/>
            </a:br>
            <a:r>
              <a:rPr lang="en-US" altLang="en-US" sz="2400" dirty="0"/>
              <a:t>and Nutritional Guidelines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 dirty="0"/>
              <a:t>Seminar to educate the coaches on healthy  eating habits, </a:t>
            </a:r>
            <a:br>
              <a:rPr lang="en-US" altLang="en-US" sz="2400" dirty="0"/>
            </a:br>
            <a:r>
              <a:rPr lang="en-US" altLang="en-US" sz="2400" dirty="0"/>
              <a:t>safe weight-loss techniques and dangers of improper weight-loss.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CDD502E-FB91-780B-C1E6-51262056893C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8E3F7E9-7F37-7EB3-369D-DFC4CEE836D9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E76439C-8C85-3B9F-ABD6-A93376816595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B6B423-C264-D7A3-7AE6-53B005635A0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592F43-D05F-D65D-1BC1-B201597F99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0" t="16154" r="27500" b="11539"/>
          <a:stretch/>
        </p:blipFill>
        <p:spPr>
          <a:xfrm>
            <a:off x="6293922" y="2356267"/>
            <a:ext cx="5235440" cy="30371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2AEC54-AC48-A5B2-3A19-936420E30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416" y="716188"/>
            <a:ext cx="8726384" cy="87510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Educating the Athlete &amp; Parent</a:t>
            </a:r>
          </a:p>
        </p:txBody>
      </p:sp>
      <p:sp>
        <p:nvSpPr>
          <p:cNvPr id="30724" name="Content Placeholder 2">
            <a:extLst>
              <a:ext uri="{FF2B5EF4-FFF2-40B4-BE49-F238E27FC236}">
                <a16:creationId xmlns:a16="http://schemas.microsoft.com/office/drawing/2014/main" id="{4B3E4549-75B1-8334-D323-04660DAB9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416" y="1591294"/>
            <a:ext cx="7811984" cy="4550518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Video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Individual program presentations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Web based Nutrition &amp;</a:t>
            </a:r>
            <a:br>
              <a:rPr lang="en-US" altLang="en-US" sz="2400"/>
            </a:br>
            <a:r>
              <a:rPr lang="en-US" altLang="en-US" sz="2400"/>
              <a:t>Weight Management program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49C459-2008-49DF-6D2F-33F69A62D20E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5B50FF5-241D-2F94-BE41-37EB4A6E1EC5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A3AE0DA-A3D6-2AE2-2A4E-A40DF42B3651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AEC39AF-9B19-A24A-8041-D7ACE5850760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" descr="Image result for Michigan">
            <a:extLst>
              <a:ext uri="{FF2B5EF4-FFF2-40B4-BE49-F238E27FC236}">
                <a16:creationId xmlns:a16="http://schemas.microsoft.com/office/drawing/2014/main" id="{DAFB6BE3-0EE0-6F1F-5DAE-ABE553158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1" y="457200"/>
            <a:ext cx="6029325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>
            <a:extLst>
              <a:ext uri="{FF2B5EF4-FFF2-40B4-BE49-F238E27FC236}">
                <a16:creationId xmlns:a16="http://schemas.microsoft.com/office/drawing/2014/main" id="{0B0BA794-81A2-0ABA-7BE5-271A2B34A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5600" y="228600"/>
            <a:ext cx="6248400" cy="5867400"/>
          </a:xfrm>
          <a:prstGeom prst="rect">
            <a:avLst/>
          </a:prstGeom>
          <a:solidFill>
            <a:srgbClr val="FFFFFF">
              <a:alpha val="6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AE158C6-DB2D-6DA8-E273-7C4F62CD8CD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531917" y="685800"/>
            <a:ext cx="9108374" cy="1752601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 the Michigan Wrestling</a:t>
            </a:r>
            <a:b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Weight Monitoring Program?</a:t>
            </a:r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FB81BFC6-E9A1-48C0-6186-8DE9C9A7934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31917" y="1579419"/>
            <a:ext cx="7231083" cy="4592782"/>
          </a:xfrm>
        </p:spPr>
        <p:txBody>
          <a:bodyPr anchor="ctr"/>
          <a:lstStyle/>
          <a:p>
            <a:pPr marL="457200" indent="-457200"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b="1">
                <a:solidFill>
                  <a:srgbClr val="C00000"/>
                </a:solidFill>
              </a:rPr>
              <a:t> </a:t>
            </a:r>
            <a:r>
              <a:rPr lang="en-US" altLang="en-US" b="1" cap="all">
                <a:solidFill>
                  <a:srgbClr val="C00000"/>
                </a:solidFill>
              </a:rPr>
              <a:t>Safe Participation</a:t>
            </a:r>
          </a:p>
          <a:p>
            <a:pPr marL="457200" indent="-457200"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b="1" cap="all">
                <a:solidFill>
                  <a:srgbClr val="C00000"/>
                </a:solidFill>
              </a:rPr>
              <a:t> Healthy Athletes</a:t>
            </a:r>
          </a:p>
          <a:p>
            <a:pPr marL="457200" indent="-457200" algn="l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b="1" cap="all">
                <a:solidFill>
                  <a:srgbClr val="C00000"/>
                </a:solidFill>
              </a:rPr>
              <a:t> Best Practices</a:t>
            </a:r>
          </a:p>
        </p:txBody>
      </p:sp>
      <p:sp>
        <p:nvSpPr>
          <p:cNvPr id="39944" name="Freeform 2">
            <a:extLst>
              <a:ext uri="{FF2B5EF4-FFF2-40B4-BE49-F238E27FC236}">
                <a16:creationId xmlns:a16="http://schemas.microsoft.com/office/drawing/2014/main" id="{34B37DB5-DAC1-3ED6-BE74-225FAC09FF3C}"/>
              </a:ext>
            </a:extLst>
          </p:cNvPr>
          <p:cNvSpPr>
            <a:spLocks/>
          </p:cNvSpPr>
          <p:nvPr/>
        </p:nvSpPr>
        <p:spPr bwMode="auto">
          <a:xfrm>
            <a:off x="7329489" y="4338639"/>
            <a:ext cx="185737" cy="85725"/>
          </a:xfrm>
          <a:custGeom>
            <a:avLst/>
            <a:gdLst>
              <a:gd name="T0" fmla="*/ 0 w 185737"/>
              <a:gd name="T1" fmla="*/ 2381 h 85725"/>
              <a:gd name="T2" fmla="*/ 114300 w 185737"/>
              <a:gd name="T3" fmla="*/ 85725 h 85725"/>
              <a:gd name="T4" fmla="*/ 185737 w 185737"/>
              <a:gd name="T5" fmla="*/ 0 h 85725"/>
              <a:gd name="T6" fmla="*/ 0 w 185737"/>
              <a:gd name="T7" fmla="*/ 2381 h 8572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5737" h="85725">
                <a:moveTo>
                  <a:pt x="0" y="2381"/>
                </a:moveTo>
                <a:lnTo>
                  <a:pt x="114300" y="85725"/>
                </a:lnTo>
                <a:lnTo>
                  <a:pt x="185737" y="0"/>
                </a:lnTo>
                <a:lnTo>
                  <a:pt x="0" y="2381"/>
                </a:lnTo>
                <a:close/>
              </a:path>
            </a:pathLst>
          </a:custGeom>
          <a:solidFill>
            <a:srgbClr val="B2E3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 algn="ctr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FD84E4E-CFE9-330D-4580-422DD6BBC50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F6F800-F198-B095-D69A-A17C7AEA2DE8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296332B-6890-C89B-933E-F988327E7FA0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C5AF68E-F11B-AA32-74D2-4A14EB0ABFC8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53CD98-D321-7315-BF5F-4E899599B6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76" y="4191000"/>
            <a:ext cx="2494687" cy="18288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5" descr="Image result for American Medical Association">
            <a:extLst>
              <a:ext uri="{FF2B5EF4-FFF2-40B4-BE49-F238E27FC236}">
                <a16:creationId xmlns:a16="http://schemas.microsoft.com/office/drawing/2014/main" id="{55F92B94-4478-6AFE-0603-805D2C27E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2566" y="2550224"/>
            <a:ext cx="2486025" cy="246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Rectangle 2">
            <a:extLst>
              <a:ext uri="{FF2B5EF4-FFF2-40B4-BE49-F238E27FC236}">
                <a16:creationId xmlns:a16="http://schemas.microsoft.com/office/drawing/2014/main" id="{BB84B8CD-37CF-1877-9031-0D5905E1FD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16764"/>
            <a:ext cx="9179626" cy="886406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American Medical Association - 1972</a:t>
            </a:r>
          </a:p>
        </p:txBody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7308E703-E593-A62E-3AA5-D88BA4C9C29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0201"/>
            <a:ext cx="8233558" cy="4541035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Position on weight-loss in wrestling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Advising against </a:t>
            </a:r>
            <a:r>
              <a:rPr lang="en-US" altLang="en-US" sz="2400" u="sng"/>
              <a:t>dehydration</a:t>
            </a:r>
            <a:r>
              <a:rPr lang="en-US" altLang="en-US" sz="2400"/>
              <a:t> to </a:t>
            </a:r>
            <a:r>
              <a:rPr lang="en-US" altLang="en-US" sz="2400" i="1"/>
              <a:t>“make weight”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Warning against </a:t>
            </a:r>
            <a:r>
              <a:rPr lang="en-US" altLang="en-US" sz="2400" u="sng"/>
              <a:t>food restriction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847E3FD-082E-6A95-0BAC-EFB50BA8442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D50143C-37EF-F7AC-D331-C009EBAA86EE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BF7A0C-26A8-32EC-0175-84AE997C137F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97E2913-96F6-3E94-579A-E42C46BAC9C0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8A40200-75C5-D941-18C4-2735507EBB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3792" y="685801"/>
            <a:ext cx="10012424" cy="905494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American College of Sports Medicine - 1976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1FEC39A2-BF41-5326-808F-88E4918751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2" y="1591295"/>
            <a:ext cx="9104416" cy="4580904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Position paper on making weight in wrestling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dirty="0"/>
              <a:t>Advised against the use of </a:t>
            </a:r>
            <a:br>
              <a:rPr lang="en-US" altLang="en-US" sz="2400" dirty="0"/>
            </a:br>
            <a:r>
              <a:rPr lang="en-US" altLang="en-US" sz="2400" b="1" u="sng" dirty="0">
                <a:solidFill>
                  <a:srgbClr val="C00000"/>
                </a:solidFill>
              </a:rPr>
              <a:t>dehydration</a:t>
            </a:r>
            <a:r>
              <a:rPr lang="en-US" altLang="en-US" sz="2400" dirty="0"/>
              <a:t>, </a:t>
            </a:r>
            <a:r>
              <a:rPr lang="en-US" altLang="en-US" sz="2400" b="1" u="sng" dirty="0">
                <a:solidFill>
                  <a:srgbClr val="C00000"/>
                </a:solidFill>
              </a:rPr>
              <a:t>sauna</a:t>
            </a:r>
            <a:r>
              <a:rPr lang="en-US" altLang="en-US" sz="2400" dirty="0"/>
              <a:t>, and </a:t>
            </a:r>
            <a:r>
              <a:rPr lang="en-US" altLang="en-US" sz="2400" b="1" u="sng" dirty="0">
                <a:solidFill>
                  <a:srgbClr val="C00000"/>
                </a:solidFill>
              </a:rPr>
              <a:t>heat</a:t>
            </a:r>
            <a:r>
              <a:rPr lang="en-US" altLang="en-US" sz="2400" dirty="0"/>
              <a:t> to lose weight</a:t>
            </a:r>
            <a:endParaRPr lang="en-US" altLang="en-US" dirty="0"/>
          </a:p>
        </p:txBody>
      </p:sp>
      <p:pic>
        <p:nvPicPr>
          <p:cNvPr id="44036" name="Picture 5" descr="Image result for American College of Sports Medicine">
            <a:extLst>
              <a:ext uri="{FF2B5EF4-FFF2-40B4-BE49-F238E27FC236}">
                <a16:creationId xmlns:a16="http://schemas.microsoft.com/office/drawing/2014/main" id="{C65501C9-17EB-D6B5-3E9C-2598E2C55F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5868" y="2336470"/>
            <a:ext cx="2616531" cy="2672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1C27C5B-2061-F8F4-E439-332B55A884C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694AD0-CB1B-587F-E8C8-A1DA4D26D4F5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CFC6C0C-110D-597B-F981-9E5B55C01E18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5EED1C6-B10D-2DB8-3977-4328B121E844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D98C550B-4B88-97D0-B2B2-C5A0716D42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16763"/>
            <a:ext cx="8690758" cy="88343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Components of the Program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9ABAA107-41A5-D39D-5D5F-80199E350A3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0199"/>
            <a:ext cx="6176158" cy="4541037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Nutrition Education Program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Regulations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Assessor In-Service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B44604-9DC8-017A-8FA4-301E0F8CD9C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49ED976-D756-A0A9-0C56-1A14CE28652B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A71359-5E48-F977-EB5D-455D5DE9B4B5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83B2A61-80C8-097B-0710-39123305F80B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9384C73-C912-11A7-B148-4E5DA6808F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292" y="1464736"/>
            <a:ext cx="4578537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Image result for water">
            <a:extLst>
              <a:ext uri="{FF2B5EF4-FFF2-40B4-BE49-F238E27FC236}">
                <a16:creationId xmlns:a16="http://schemas.microsoft.com/office/drawing/2014/main" id="{3F7FB469-B191-960C-C4A2-03AF93D233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0" name="Rectangle 2">
            <a:extLst>
              <a:ext uri="{FF2B5EF4-FFF2-40B4-BE49-F238E27FC236}">
                <a16:creationId xmlns:a16="http://schemas.microsoft.com/office/drawing/2014/main" id="{FBFB3F26-4BBB-CC0D-6032-E0D5440321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15352"/>
            <a:ext cx="9147957" cy="884848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Regulation – Body Fat Limits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635186E7-2FBC-798F-ED30-B6A699FC62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0200"/>
            <a:ext cx="7090558" cy="4542448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Skinfold assessment in </a:t>
            </a:r>
            <a:r>
              <a:rPr lang="en-US" altLang="en-US" sz="2400" b="1" u="sng"/>
              <a:t>HYDRATED</a:t>
            </a:r>
            <a:r>
              <a:rPr lang="en-US" altLang="en-US" sz="2400"/>
              <a:t> state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Minimum of </a:t>
            </a:r>
            <a:r>
              <a:rPr lang="en-US" altLang="en-US" sz="2400" b="1">
                <a:solidFill>
                  <a:srgbClr val="C00000"/>
                </a:solidFill>
              </a:rPr>
              <a:t>7%</a:t>
            </a:r>
            <a:r>
              <a:rPr lang="en-US" altLang="en-US" sz="2400"/>
              <a:t> - males</a:t>
            </a:r>
          </a:p>
          <a:p>
            <a:pPr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Minimum of </a:t>
            </a:r>
            <a:r>
              <a:rPr lang="en-US" altLang="en-US" sz="2400" b="1">
                <a:solidFill>
                  <a:srgbClr val="C00000"/>
                </a:solidFill>
                <a:highlight>
                  <a:srgbClr val="FFFF00"/>
                </a:highlight>
              </a:rPr>
              <a:t>19%</a:t>
            </a:r>
            <a:r>
              <a:rPr lang="en-US" altLang="en-US" sz="2400"/>
              <a:t> - females</a:t>
            </a:r>
            <a:endParaRPr lang="en-US" altLang="en-US"/>
          </a:p>
        </p:txBody>
      </p:sp>
      <p:pic>
        <p:nvPicPr>
          <p:cNvPr id="32773" name="Picture 5" descr="Image result for Hydration">
            <a:extLst>
              <a:ext uri="{FF2B5EF4-FFF2-40B4-BE49-F238E27FC236}">
                <a16:creationId xmlns:a16="http://schemas.microsoft.com/office/drawing/2014/main" id="{0EB6AFD0-EE67-266F-DD7E-5F227C81ED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55753" y="1804059"/>
            <a:ext cx="2959122" cy="3453737"/>
          </a:xfrm>
          <a:prstGeom prst="rect">
            <a:avLst/>
          </a:prstGeom>
          <a:noFill/>
          <a:ln w="127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8134" name="Picture 7" descr="Image result for Male Symbol">
            <a:extLst>
              <a:ext uri="{FF2B5EF4-FFF2-40B4-BE49-F238E27FC236}">
                <a16:creationId xmlns:a16="http://schemas.microsoft.com/office/drawing/2014/main" id="{C04C0773-F67B-6DC1-02F7-E543AED0D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016" y="362296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5" name="Picture 9" descr="Image result for Female Symbol">
            <a:extLst>
              <a:ext uri="{FF2B5EF4-FFF2-40B4-BE49-F238E27FC236}">
                <a16:creationId xmlns:a16="http://schemas.microsoft.com/office/drawing/2014/main" id="{A2C562B6-0F1E-7A7B-775B-3BAF85D83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016" y="4323610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187037F-AF80-A5B8-E93F-BECA7D56BDB0}"/>
              </a:ext>
            </a:extLst>
          </p:cNvPr>
          <p:cNvCxnSpPr>
            <a:cxnSpLocks/>
          </p:cNvCxnSpPr>
          <p:nvPr/>
        </p:nvCxnSpPr>
        <p:spPr bwMode="auto">
          <a:xfrm>
            <a:off x="6876802" y="3310250"/>
            <a:ext cx="1637806" cy="0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8138" name="TextBox 1">
            <a:extLst>
              <a:ext uri="{FF2B5EF4-FFF2-40B4-BE49-F238E27FC236}">
                <a16:creationId xmlns:a16="http://schemas.microsoft.com/office/drawing/2014/main" id="{01649808-357E-7133-458F-BD769F6F0E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6448" y="6383333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433C39-16D9-590F-A4CF-5A34BA6CE02C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206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3A6DAF1-8D84-8163-8FC9-8127C1224062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98F07E3-CC1C-9D7B-BCCB-F32EDDE00084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0D4085D-8DBB-F9C0-07DC-2D0342F54F65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D4655A-FA3D-C3AE-063E-89870E31C9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953FCA6F-B217-ABAD-E215-BA2271999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2514600"/>
            <a:ext cx="12192000" cy="2133600"/>
          </a:xfrm>
          <a:prstGeom prst="rect">
            <a:avLst/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2" name="Text Box 2">
            <a:extLst>
              <a:ext uri="{FF2B5EF4-FFF2-40B4-BE49-F238E27FC236}">
                <a16:creationId xmlns:a16="http://schemas.microsoft.com/office/drawing/2014/main" id="{46A03836-DCE7-607C-F034-B081D6DD6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854231"/>
            <a:ext cx="9144000" cy="646331"/>
          </a:xfrm>
          <a:prstGeom prst="rect">
            <a:avLst/>
          </a:prstGeom>
          <a:noFill/>
          <a:ln>
            <a:noFill/>
          </a:ln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3600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Skinfold Assessor In-Service</a:t>
            </a:r>
          </a:p>
        </p:txBody>
      </p:sp>
      <p:sp>
        <p:nvSpPr>
          <p:cNvPr id="33795" name="Text Box 3">
            <a:extLst>
              <a:ext uri="{FF2B5EF4-FFF2-40B4-BE49-F238E27FC236}">
                <a16:creationId xmlns:a16="http://schemas.microsoft.com/office/drawing/2014/main" id="{74169AD0-563D-29A4-3079-F4FFA9568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6988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For Wrestling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Weight Monitoring Assessors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b="1">
              <a:solidFill>
                <a:srgbClr val="333399"/>
              </a:solidFill>
              <a:latin typeface="Arial Narrow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530FB8-34AF-E896-69A4-E6B65FBC005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18135EC-CA44-3026-2F16-09BF63D5CB61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413C2E7-94DD-032B-8ED1-84AE2EE0DEAD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6ECB837-CD84-688F-6D2C-983058AFA13A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1822F4-EF14-684D-5772-12F4F6DA6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6833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9FCB07D-CCA6-8B0F-1C71-25F46EDFDE76}"/>
              </a:ext>
            </a:extLst>
          </p:cNvPr>
          <p:cNvSpPr/>
          <p:nvPr/>
        </p:nvSpPr>
        <p:spPr bwMode="auto">
          <a:xfrm>
            <a:off x="0" y="4405025"/>
            <a:ext cx="12192000" cy="898495"/>
          </a:xfrm>
          <a:prstGeom prst="rect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03F1EF5E-B50E-E9DC-8AA6-E58A376CF1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5352"/>
            <a:ext cx="9144000" cy="83820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Assessor In-Service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5E41E5D2-A6DF-8075-1351-501D03FEC7A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1" y="1612926"/>
            <a:ext cx="5781676" cy="4529721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Knowledge of MHSAA </a:t>
            </a:r>
            <a:r>
              <a:rPr lang="en-US" altLang="en-US" sz="2400" b="1"/>
              <a:t>WWMP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Professional judgement</a:t>
            </a:r>
            <a:endParaRPr lang="en-US" altLang="en-US" sz="2400">
              <a:cs typeface="Calibri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Valid assessment of body composition </a:t>
            </a:r>
            <a:br>
              <a:rPr lang="en-US" altLang="en-US" sz="2400"/>
            </a:br>
            <a:r>
              <a:rPr lang="en-US" altLang="en-US" sz="2400"/>
              <a:t>for wrestlers</a:t>
            </a:r>
            <a:endParaRPr lang="en-US" altLang="en-US" sz="2400">
              <a:cs typeface="Calibri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1st Day of Assessment: </a:t>
            </a:r>
            <a:r>
              <a:rPr lang="en-US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10-26-26</a:t>
            </a:r>
            <a:br>
              <a:rPr lang="en-US" alt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Calibri"/>
              </a:rPr>
              <a:t>(3 Mondays before the first practice)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6C8093B-3C04-4DD4-26FC-594CF7858F8D}"/>
              </a:ext>
            </a:extLst>
          </p:cNvPr>
          <p:cNvPicPr/>
          <p:nvPr/>
        </p:nvPicPr>
        <p:blipFill rotWithShape="1">
          <a:blip r:embed="rId3"/>
          <a:srcRect l="33333" t="13676" r="34259" b="9188"/>
          <a:stretch/>
        </p:blipFill>
        <p:spPr bwMode="auto">
          <a:xfrm>
            <a:off x="7694221" y="1316038"/>
            <a:ext cx="3352800" cy="4322762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31" name="TextBox 4">
            <a:extLst>
              <a:ext uri="{FF2B5EF4-FFF2-40B4-BE49-F238E27FC236}">
                <a16:creationId xmlns:a16="http://schemas.microsoft.com/office/drawing/2014/main" id="{E77D16AD-5516-7486-3D56-5C7F78175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9810" y="1452564"/>
            <a:ext cx="993775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1600" b="1">
                <a:solidFill>
                  <a:schemeClr val="bg1"/>
                </a:solidFill>
              </a:rPr>
              <a:t>2017-18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FFC52C-1AEA-F13B-FCF9-D48E2C0026DB}"/>
              </a:ext>
            </a:extLst>
          </p:cNvPr>
          <p:cNvSpPr/>
          <p:nvPr/>
        </p:nvSpPr>
        <p:spPr bwMode="auto">
          <a:xfrm>
            <a:off x="7694221" y="1349017"/>
            <a:ext cx="3352800" cy="4256450"/>
          </a:xfrm>
          <a:prstGeom prst="rect">
            <a:avLst/>
          </a:prstGeom>
          <a:solidFill>
            <a:srgbClr val="3965B5">
              <a:alpha val="34902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ED66A3B-42EA-A1C7-BB47-4E52339FB4A7}"/>
              </a:ext>
            </a:extLst>
          </p:cNvPr>
          <p:cNvCxnSpPr>
            <a:cxnSpLocks/>
          </p:cNvCxnSpPr>
          <p:nvPr/>
        </p:nvCxnSpPr>
        <p:spPr bwMode="auto">
          <a:xfrm>
            <a:off x="5805055" y="2946071"/>
            <a:ext cx="2044535" cy="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52234" name="TextBox 1">
            <a:extLst>
              <a:ext uri="{FF2B5EF4-FFF2-40B4-BE49-F238E27FC236}">
                <a16:creationId xmlns:a16="http://schemas.microsoft.com/office/drawing/2014/main" id="{EAE94B6C-CB33-8F32-953A-8EC55A4DD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78" y="638333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33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264516D-B748-8795-BF3C-001D26781A39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2426A66-43D5-4F95-F1C6-D62C258A2696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F82666C-666A-5661-F377-9C24EDD9774E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8817BFA-C81A-1E4F-AEBB-3E43CCED64E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5" name="Picture 9" descr="Image result for Golden Banner">
            <a:extLst>
              <a:ext uri="{FF2B5EF4-FFF2-40B4-BE49-F238E27FC236}">
                <a16:creationId xmlns:a16="http://schemas.microsoft.com/office/drawing/2014/main" id="{DA282A99-19DE-0E02-D8BC-7ADF1CC9DB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577" y="3713022"/>
            <a:ext cx="494508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2" name="Rectangle 2">
            <a:extLst>
              <a:ext uri="{FF2B5EF4-FFF2-40B4-BE49-F238E27FC236}">
                <a16:creationId xmlns:a16="http://schemas.microsoft.com/office/drawing/2014/main" id="{BD18EA06-05C2-3853-DD93-71CD86821F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5097" y="716188"/>
            <a:ext cx="8695703" cy="91073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Assessor Candidate Eligibility</a:t>
            </a:r>
          </a:p>
        </p:txBody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9FA3B295-A8F0-62EA-C243-91F5F6C626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15097" y="1626919"/>
            <a:ext cx="7933703" cy="460560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Physicians, MD or DO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Physicians Assistant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Nurse Practitioner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RN, LPN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Certified Athletic Trainer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Physical Therapist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Nutritionist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Health Educator, Exercise Physiologist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096681-A9A9-0E47-1BEC-BC9514D80F9F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355D2AC-CD1F-AB5C-7CD4-689BDAD03FED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E0AF556-25AD-DCE3-8CAC-1721134A9EC3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82ABA4F-7229-09D6-3E21-5C6641099FAC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DFAC2-696F-87C1-1FFA-8460139544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3399" y="1905448"/>
            <a:ext cx="5024345" cy="3429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19D10E54-7255-2FAC-4E8C-5A71D698C6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96292" y="716188"/>
            <a:ext cx="8638310" cy="93448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Training the Skinfold Instructor </a:t>
            </a:r>
            <a:r>
              <a:rPr lang="en-US" altLang="en-US" sz="3200"/>
              <a:t>(cont’d)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ECAFF8FC-F477-21E8-F2C2-391D073FAA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96292" y="1567543"/>
            <a:ext cx="9199416" cy="4680857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Produce </a:t>
            </a:r>
            <a:r>
              <a:rPr lang="en-US" altLang="en-US" sz="2400" u="sng"/>
              <a:t>professional</a:t>
            </a:r>
            <a:r>
              <a:rPr lang="en-US" altLang="en-US" sz="2400"/>
              <a:t> skinfold assessors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Experience and background check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Theory and practical exposure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Required registration fee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85B3ED0-CCF1-6E0D-8278-5BF3076E633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DEC669C-5150-5897-EF64-7D7E827D469A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1E6027D-590C-DF2A-0A10-23BB9D237336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E95EAA-8682-AB4E-4695-C9FD8625EC76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1">
            <a:extLst>
              <a:ext uri="{FF2B5EF4-FFF2-40B4-BE49-F238E27FC236}">
                <a16:creationId xmlns:a16="http://schemas.microsoft.com/office/drawing/2014/main" id="{BE0219B3-0031-1AD0-4BF5-75A7D46633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12192000" cy="2133600"/>
          </a:xfrm>
          <a:prstGeom prst="rect">
            <a:avLst/>
          </a:prstGeom>
          <a:solidFill>
            <a:srgbClr val="7030A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37890" name="Text Box 2">
            <a:extLst>
              <a:ext uri="{FF2B5EF4-FFF2-40B4-BE49-F238E27FC236}">
                <a16:creationId xmlns:a16="http://schemas.microsoft.com/office/drawing/2014/main" id="{CD6364E1-4645-2E82-FAC8-4DA0B1BB2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876050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Responsibilities: Skinfold Assessor</a:t>
            </a:r>
          </a:p>
        </p:txBody>
      </p:sp>
      <p:sp>
        <p:nvSpPr>
          <p:cNvPr id="58372" name="Text Box 4">
            <a:extLst>
              <a:ext uri="{FF2B5EF4-FFF2-40B4-BE49-F238E27FC236}">
                <a16:creationId xmlns:a16="http://schemas.microsoft.com/office/drawing/2014/main" id="{E1971017-7DDE-9580-5B27-5CCB1E9C4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3C7BAB08-18A0-ED9F-2900-BBDE19FB48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6988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For Wrestling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Weight Monitoring Assessors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b="1">
              <a:solidFill>
                <a:srgbClr val="333399"/>
              </a:solidFill>
              <a:latin typeface="Arial Narrow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0339DE-278C-8DB5-E585-5E59294098B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6F3E3E-5C12-FE85-6A50-749D9CC86DEF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BD95CEE-6D31-E0B9-BABD-C43462E86A7A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17E65EA-0EEB-DE2A-7AB9-E01F78C764FD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9931AB-C3C5-4661-B962-0D71ADDEBB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9678B67C-41F5-E617-F9A4-3817E4F3C8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15352"/>
            <a:ext cx="9120249" cy="88484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Roles &amp; Responsibilities: Skinfold Assessor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C1BE290F-3283-D8AE-C32B-64C1AED7E25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0199"/>
            <a:ext cx="7395358" cy="4542449"/>
          </a:xfrm>
        </p:spPr>
        <p:txBody>
          <a:bodyPr anchor="ctr">
            <a:norm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Providing a service to member schools </a:t>
            </a:r>
            <a:br>
              <a:rPr lang="en-US" altLang="en-US" sz="2400"/>
            </a:br>
            <a:r>
              <a:rPr lang="en-US" altLang="en-US" sz="2400"/>
              <a:t>of the MHSAA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Model for young athletes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Regard for “right to privacy” </a:t>
            </a:r>
            <a:br>
              <a:rPr lang="en-US" altLang="en-US" sz="2400"/>
            </a:br>
            <a:r>
              <a:rPr lang="en-US" altLang="en-US" sz="2400"/>
              <a:t>(HIPAA / FERPA)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Confidentiality of information</a:t>
            </a:r>
            <a:endParaRPr lang="en-US" altLang="en-US" b="1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E0EA82-3A4D-F7D6-83D6-DA626CB15F32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3205099-7FD7-2353-621E-C240730390A4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CD59AC8-C610-1F69-1366-014B1449E1A4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2FA0E28-956B-6191-9BFE-4A02CC8DF57A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94C8409-7391-DE36-C532-755E77E23D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4761" y="2485046"/>
            <a:ext cx="4405638" cy="2846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5A523245-0787-A0F3-F4D8-4EA1801EEF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685800"/>
            <a:ext cx="9147957" cy="905494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Skinfold Assessor</a:t>
            </a:r>
            <a:endParaRPr lang="en-US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77907986-8069-C603-DF90-8FABFAA760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91294"/>
            <a:ext cx="10030358" cy="458090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Maintain current registration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Contract with school prior to Alpha Weigh-In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Fee for service:  </a:t>
            </a:r>
            <a:r>
              <a:rPr lang="en-US" altLang="en-US" sz="2400" dirty="0">
                <a:highlight>
                  <a:srgbClr val="FFFF00"/>
                </a:highlight>
              </a:rPr>
              <a:t>no more than </a:t>
            </a:r>
            <a:r>
              <a:rPr lang="en-US" altLang="en-US" sz="2400" b="1" dirty="0">
                <a:highlight>
                  <a:srgbClr val="FFFF00"/>
                </a:highlight>
              </a:rPr>
              <a:t>$6.50 </a:t>
            </a:r>
            <a:r>
              <a:rPr lang="en-US" altLang="en-US" sz="2400" dirty="0">
                <a:highlight>
                  <a:srgbClr val="FFFF00"/>
                </a:highlight>
              </a:rPr>
              <a:t>per athlete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Arrive Early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Enter data online (</a:t>
            </a:r>
            <a:r>
              <a:rPr lang="en-US" altLang="en-US" sz="24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www.usabracketing.com</a:t>
            </a:r>
            <a:r>
              <a:rPr lang="en-US" altLang="en-US" sz="2400" dirty="0"/>
              <a:t>) using your assessor password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Serve as the resident “expert”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Encouraged to “stay current”</a:t>
            </a:r>
            <a:endParaRPr lang="en-US" altLang="en-US" dirty="0"/>
          </a:p>
        </p:txBody>
      </p:sp>
      <p:sp>
        <p:nvSpPr>
          <p:cNvPr id="62470" name="TextBox 1">
            <a:extLst>
              <a:ext uri="{FF2B5EF4-FFF2-40B4-BE49-F238E27FC236}">
                <a16:creationId xmlns:a16="http://schemas.microsoft.com/office/drawing/2014/main" id="{24B9548F-F4D0-BDC6-47FE-2129FE232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79" y="639536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F372839-71C9-B1AF-4294-2DE6F3E8B532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9CDAC5E-B56C-7FBF-27B3-A6D0844B92BD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989A67-C347-2DF6-5BB4-9DD14E2AFCE2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4527AF0-C110-A1F6-75A8-3048399406E7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BB082D-6834-FE72-7A95-E25058045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7224" y="2571177"/>
            <a:ext cx="3510775" cy="1365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DAFAFB3-D8BB-BF64-9FD9-CBD763D7D3E4}"/>
              </a:ext>
            </a:extLst>
          </p:cNvPr>
          <p:cNvSpPr/>
          <p:nvPr/>
        </p:nvSpPr>
        <p:spPr bwMode="auto">
          <a:xfrm>
            <a:off x="0" y="4057603"/>
            <a:ext cx="12192000" cy="608012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64516" name="Picture 5" descr="Image result for Harpenden Skinfold Calipers">
            <a:extLst>
              <a:ext uri="{FF2B5EF4-FFF2-40B4-BE49-F238E27FC236}">
                <a16:creationId xmlns:a16="http://schemas.microsoft.com/office/drawing/2014/main" id="{EF32E871-B536-55D3-04A0-CDB6ADF519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41"/>
          <a:stretch/>
        </p:blipFill>
        <p:spPr bwMode="auto">
          <a:xfrm>
            <a:off x="9119672" y="5002868"/>
            <a:ext cx="1594313" cy="1000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5" name="Rectangle 3">
            <a:extLst>
              <a:ext uri="{FF2B5EF4-FFF2-40B4-BE49-F238E27FC236}">
                <a16:creationId xmlns:a16="http://schemas.microsoft.com/office/drawing/2014/main" id="{E2C319B7-E2CD-A2C0-E9BA-776545014A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3999" y="1643674"/>
            <a:ext cx="7391401" cy="4531495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 dirty="0"/>
              <a:t>Lange</a:t>
            </a:r>
            <a:r>
              <a:rPr lang="en-US" altLang="en-US" sz="2400" dirty="0"/>
              <a:t> or </a:t>
            </a:r>
            <a:r>
              <a:rPr lang="en-US" altLang="en-US" sz="2400" b="1" dirty="0"/>
              <a:t>Harpenden</a:t>
            </a:r>
            <a:r>
              <a:rPr lang="en-US" altLang="en-US" sz="2400" dirty="0"/>
              <a:t> skinfold calipers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Assess and record each of the three (3) measurements to the </a:t>
            </a:r>
            <a:r>
              <a:rPr lang="en-US" altLang="en-US" sz="2400" u="sng" dirty="0"/>
              <a:t>nearest</a:t>
            </a:r>
            <a:r>
              <a:rPr lang="en-US" altLang="en-US" sz="2400" dirty="0"/>
              <a:t> .5 mm, for each site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GREATER</a:t>
            </a: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than </a:t>
            </a:r>
            <a:r>
              <a:rPr lang="en-US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mm </a:t>
            </a:r>
            <a:r>
              <a:rPr lang="en-US" alt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will be </a:t>
            </a:r>
            <a:r>
              <a:rPr lang="en-US" alt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Record skinfold measurements for data entry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C6D91C5-2D32-5B2A-1ACD-B319518F9C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3999" y="713377"/>
            <a:ext cx="9143997" cy="866824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Skinfold Assessor</a:t>
            </a:r>
            <a:endParaRPr lang="en-US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  <p:pic>
        <p:nvPicPr>
          <p:cNvPr id="64519" name="Picture 9" descr="Image result for Lange Skinfold Calipers">
            <a:extLst>
              <a:ext uri="{FF2B5EF4-FFF2-40B4-BE49-F238E27FC236}">
                <a16:creationId xmlns:a16="http://schemas.microsoft.com/office/drawing/2014/main" id="{DE581BD4-B18A-EB5A-C116-6006F39E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72" b="14835"/>
          <a:stretch>
            <a:fillRect/>
          </a:stretch>
        </p:blipFill>
        <p:spPr bwMode="auto">
          <a:xfrm>
            <a:off x="9830788" y="2816225"/>
            <a:ext cx="19050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7" name="TextBox 1">
            <a:extLst>
              <a:ext uri="{FF2B5EF4-FFF2-40B4-BE49-F238E27FC236}">
                <a16:creationId xmlns:a16="http://schemas.microsoft.com/office/drawing/2014/main" id="{66FA69A8-59C5-D238-36FB-48C63354E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99882" y="6388760"/>
            <a:ext cx="76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8 / 51 / 54</a:t>
            </a:r>
          </a:p>
        </p:txBody>
      </p:sp>
      <p:pic>
        <p:nvPicPr>
          <p:cNvPr id="64537" name="Picture 22">
            <a:extLst>
              <a:ext uri="{FF2B5EF4-FFF2-40B4-BE49-F238E27FC236}">
                <a16:creationId xmlns:a16="http://schemas.microsoft.com/office/drawing/2014/main" id="{1153EA71-4E9D-5DC2-FE5D-5175A2175A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065" y="1028205"/>
            <a:ext cx="1371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E859319-93EB-ECC8-3426-FCA3637C37E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D1B78D9-7621-FF0F-3C5D-310307B487CA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A641208-FB5F-7780-002F-D03E2264DC17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EB40E9B2-FD97-11A9-D6D8-E9E664104CB0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8751DF5-0813-4701-5499-E94CF527CC9F}"/>
              </a:ext>
            </a:extLst>
          </p:cNvPr>
          <p:cNvSpPr txBox="1"/>
          <p:nvPr/>
        </p:nvSpPr>
        <p:spPr>
          <a:xfrm>
            <a:off x="9829799" y="2354736"/>
            <a:ext cx="1940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cap="small"/>
              <a:t>lang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D16388E-3338-D9C0-62F0-EBEE11BDF574}"/>
              </a:ext>
            </a:extLst>
          </p:cNvPr>
          <p:cNvSpPr txBox="1"/>
          <p:nvPr/>
        </p:nvSpPr>
        <p:spPr>
          <a:xfrm>
            <a:off x="10251882" y="5262440"/>
            <a:ext cx="1746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cap="small" err="1"/>
              <a:t>harpenden</a:t>
            </a:r>
            <a:endParaRPr lang="en-US" b="1" cap="small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82A13FC6-E8A3-1609-2182-0281AA7714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3999" y="1580201"/>
            <a:ext cx="9143997" cy="4564422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Check all worksheets for accuracy </a:t>
            </a:r>
            <a:r>
              <a:rPr lang="en-US" altLang="en-US" sz="2400" u="sng"/>
              <a:t>BEFORE</a:t>
            </a:r>
            <a:r>
              <a:rPr lang="en-US" altLang="en-US" sz="2400"/>
              <a:t> entering data online.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If more than one (1) assessor is involved, make sure each wrestler is being entered online under the </a:t>
            </a:r>
            <a:r>
              <a:rPr lang="en-US" altLang="en-US" sz="2400" b="1">
                <a:solidFill>
                  <a:srgbClr val="C00000"/>
                </a:solidFill>
                <a:highlight>
                  <a:srgbClr val="FFFF00"/>
                </a:highlight>
              </a:rPr>
              <a:t>specific assessor’s username and password that assessed that wrestler</a:t>
            </a:r>
            <a:r>
              <a:rPr lang="en-US" altLang="en-US" sz="2400" b="1">
                <a:solidFill>
                  <a:srgbClr val="C00000"/>
                </a:solidFill>
              </a:rPr>
              <a:t>.</a:t>
            </a:r>
            <a:endParaRPr lang="en-US" altLang="en-US" sz="2400" b="1">
              <a:solidFill>
                <a:srgbClr val="C00000"/>
              </a:solidFill>
              <a:cs typeface="Calibri"/>
            </a:endParaRPr>
          </a:p>
        </p:txBody>
      </p:sp>
      <p:sp>
        <p:nvSpPr>
          <p:cNvPr id="66565" name="TextBox 1">
            <a:extLst>
              <a:ext uri="{FF2B5EF4-FFF2-40B4-BE49-F238E27FC236}">
                <a16:creationId xmlns:a16="http://schemas.microsoft.com/office/drawing/2014/main" id="{12103A65-8EE5-F6FA-E88B-D56FCE5AA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3" y="6395367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46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7165AB-1021-FC90-D14E-F4E176C53095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7030A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74B8330-A6D3-04FA-8C3A-283C09BB053E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AB29603-0F4E-1BF9-7ED4-AA00DE1066A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D7117AE-754F-5E54-CC4B-EC42194F7F2D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53B69A71-0670-16CB-2AC8-3458E5CED3B4}"/>
              </a:ext>
            </a:extLst>
          </p:cNvPr>
          <p:cNvSpPr txBox="1">
            <a:spLocks noChangeArrowheads="1"/>
          </p:cNvSpPr>
          <p:nvPr/>
        </p:nvSpPr>
        <p:spPr>
          <a:xfrm>
            <a:off x="1523999" y="713377"/>
            <a:ext cx="9143997" cy="866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Skinfold Assessor</a:t>
            </a:r>
            <a:endParaRPr lang="en-US" altLang="en-US" sz="3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1">
            <a:extLst>
              <a:ext uri="{FF2B5EF4-FFF2-40B4-BE49-F238E27FC236}">
                <a16:creationId xmlns:a16="http://schemas.microsoft.com/office/drawing/2014/main" id="{D91F8E4C-B676-5D24-90C4-46608B25C9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12192000" cy="2133600"/>
          </a:xfrm>
          <a:prstGeom prst="rect">
            <a:avLst/>
          </a:prstGeom>
          <a:solidFill>
            <a:srgbClr val="92D05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43010" name="Text Box 2">
            <a:extLst>
              <a:ext uri="{FF2B5EF4-FFF2-40B4-BE49-F238E27FC236}">
                <a16:creationId xmlns:a16="http://schemas.microsoft.com/office/drawing/2014/main" id="{D7564648-0B7A-1DFA-4DED-45F4963DD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903513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Responsibilities: Participating School</a:t>
            </a:r>
          </a:p>
        </p:txBody>
      </p:sp>
      <p:sp>
        <p:nvSpPr>
          <p:cNvPr id="68612" name="Text Box 4">
            <a:extLst>
              <a:ext uri="{FF2B5EF4-FFF2-40B4-BE49-F238E27FC236}">
                <a16:creationId xmlns:a16="http://schemas.microsoft.com/office/drawing/2014/main" id="{90034870-D28F-1A5E-6D0E-91E29A3F7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99926CB5-E5B3-4CC5-B429-1825FD4902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6988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For Wrestling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Weight Monitoring Assessors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b="1">
              <a:solidFill>
                <a:srgbClr val="333399"/>
              </a:solidFill>
              <a:latin typeface="Arial Narrow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AF6C34-D57C-5E74-988A-82F2373D52D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63BA4F2-F2A0-AF0B-6B9C-C2C67079323F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46F600-5780-D4E4-496A-B96131499890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9CF7BAF-70B0-34A7-0207-36DA76EAFBE6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8ED23F-347A-4DA9-03FA-0E0754F50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>
            <a:extLst>
              <a:ext uri="{FF2B5EF4-FFF2-40B4-BE49-F238E27FC236}">
                <a16:creationId xmlns:a16="http://schemas.microsoft.com/office/drawing/2014/main" id="{29394D77-B662-BA27-1B8E-C872AE7DE4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79418"/>
            <a:ext cx="6400801" cy="4622944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Complete data worksheets </a:t>
            </a:r>
            <a:br>
              <a:rPr lang="en-US" altLang="en-US" sz="2400"/>
            </a:br>
            <a:r>
              <a:rPr lang="en-US" altLang="en-US" sz="2400" i="1">
                <a:solidFill>
                  <a:srgbClr val="0070C0"/>
                </a:solidFill>
              </a:rPr>
              <a:t>last page: </a:t>
            </a:r>
            <a:r>
              <a:rPr lang="en-US" altLang="en-US" sz="2400" b="1" i="1">
                <a:solidFill>
                  <a:srgbClr val="0070C0"/>
                </a:solidFill>
              </a:rPr>
              <a:t>“Skinfold Assessor Handbook”</a:t>
            </a:r>
            <a:r>
              <a:rPr lang="en-US" altLang="en-US" sz="2400" i="1">
                <a:solidFill>
                  <a:srgbClr val="0070C0"/>
                </a:solidFill>
              </a:rPr>
              <a:t> </a:t>
            </a:r>
            <a:br>
              <a:rPr lang="en-US" altLang="en-US" sz="2400" i="1">
                <a:solidFill>
                  <a:srgbClr val="0070C0"/>
                </a:solidFill>
              </a:rPr>
            </a:br>
            <a:r>
              <a:rPr lang="en-US" altLang="en-US" sz="2400"/>
              <a:t>except for specific gravity and skinfold data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400"/>
              <a:t>Ensure that wrestlers are on time and </a:t>
            </a:r>
            <a:br>
              <a:rPr lang="en-US" altLang="en-US" sz="2400"/>
            </a:br>
            <a:r>
              <a:rPr lang="en-US" altLang="en-US" sz="2400"/>
              <a:t>prepared for assessment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40BDFE-5D0C-596E-F3FA-FBA177DFCB97}"/>
              </a:ext>
            </a:extLst>
          </p:cNvPr>
          <p:cNvPicPr/>
          <p:nvPr/>
        </p:nvPicPr>
        <p:blipFill rotWithShape="1">
          <a:blip r:embed="rId3"/>
          <a:srcRect l="33392" t="23291" r="34259"/>
          <a:stretch/>
        </p:blipFill>
        <p:spPr bwMode="auto">
          <a:xfrm>
            <a:off x="8093033" y="1663406"/>
            <a:ext cx="3152899" cy="4051595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34AE2C6-D53F-5314-688D-4BB11A57973D}"/>
              </a:ext>
            </a:extLst>
          </p:cNvPr>
          <p:cNvCxnSpPr>
            <a:cxnSpLocks/>
          </p:cNvCxnSpPr>
          <p:nvPr/>
        </p:nvCxnSpPr>
        <p:spPr bwMode="auto">
          <a:xfrm>
            <a:off x="5394366" y="3143992"/>
            <a:ext cx="2835234" cy="0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A219A34B-5E61-49C6-AD10-C30745E6AF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1" y="655638"/>
            <a:ext cx="9120249" cy="923780"/>
          </a:xfrm>
        </p:spPr>
        <p:txBody>
          <a:bodyPr anchor="ctr">
            <a:normAutofit/>
          </a:bodyPr>
          <a:lstStyle/>
          <a:p>
            <a:pPr algn="l"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Participating School</a:t>
            </a:r>
            <a:endParaRPr lang="en-US" altLang="en-US" sz="320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6B64AE6-00BF-E931-90AA-FC60F39C0061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15A57B1-F139-9121-FDEF-EEC964A92FF7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7610EC3-BAD2-FE07-00C3-3FC51CC4D2C1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883F69C-8473-8896-3371-47B538161CF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8" descr="Image result for School clipart">
            <a:extLst>
              <a:ext uri="{FF2B5EF4-FFF2-40B4-BE49-F238E27FC236}">
                <a16:creationId xmlns:a16="http://schemas.microsoft.com/office/drawing/2014/main" id="{D2D04EB3-020B-CEEC-CFBA-54C9A4ED4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737" y="2173356"/>
            <a:ext cx="2468562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4CE9179-1BDA-5682-BBEF-7B8BBE187E1C}"/>
              </a:ext>
            </a:extLst>
          </p:cNvPr>
          <p:cNvSpPr/>
          <p:nvPr/>
        </p:nvSpPr>
        <p:spPr bwMode="auto">
          <a:xfrm>
            <a:off x="0" y="5175219"/>
            <a:ext cx="12192000" cy="554358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46B5FB53-753E-A244-7D02-41A1390C03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79418"/>
            <a:ext cx="10030358" cy="4622943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Contact a </a:t>
            </a:r>
            <a:r>
              <a:rPr lang="en-US" altLang="en-US" sz="2400" u="sng"/>
              <a:t>REGISTERED</a:t>
            </a:r>
            <a:r>
              <a:rPr lang="en-US" altLang="en-US" sz="2400"/>
              <a:t> skinfold assessor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Provide adult volunteers (preferably five) for: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/>
              <a:t>1. Check-in Wrestlers (paperwork)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/>
              <a:t>2. Specific Gravity (health professional)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/>
              <a:t>3. Weigh-In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/>
              <a:t>4. Skinfold Measurement Recording</a:t>
            </a:r>
            <a:endParaRPr lang="en-US" altLang="en-US"/>
          </a:p>
          <a:p>
            <a:pPr marL="45720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b="1">
                <a:solidFill>
                  <a:srgbClr val="C00000"/>
                </a:solidFill>
              </a:rPr>
              <a:t>Wrestling staff </a:t>
            </a:r>
            <a:r>
              <a:rPr lang="en-US" altLang="en-US" b="1" u="sng">
                <a:solidFill>
                  <a:srgbClr val="C00000"/>
                </a:solidFill>
              </a:rPr>
              <a:t>EXCLUDED</a:t>
            </a:r>
            <a:r>
              <a:rPr lang="en-US" altLang="en-US" b="1">
                <a:solidFill>
                  <a:srgbClr val="C00000"/>
                </a:solidFill>
              </a:rPr>
              <a:t> from </a:t>
            </a:r>
            <a:r>
              <a:rPr lang="en-US" altLang="en-US" b="1" u="sng">
                <a:solidFill>
                  <a:srgbClr val="C00000"/>
                </a:solidFill>
              </a:rPr>
              <a:t>ANY</a:t>
            </a:r>
            <a:r>
              <a:rPr lang="en-US" altLang="en-US" b="1">
                <a:solidFill>
                  <a:srgbClr val="C00000"/>
                </a:solidFill>
              </a:rPr>
              <a:t> testing responsibilities or data entry</a:t>
            </a:r>
          </a:p>
        </p:txBody>
      </p:sp>
      <p:sp>
        <p:nvSpPr>
          <p:cNvPr id="72712" name="TextBox 1">
            <a:extLst>
              <a:ext uri="{FF2B5EF4-FFF2-40B4-BE49-F238E27FC236}">
                <a16:creationId xmlns:a16="http://schemas.microsoft.com/office/drawing/2014/main" id="{1F267ED0-FF1B-6856-F4A6-CB67178A27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5079" y="6388766"/>
            <a:ext cx="1066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22 / 55-57 / 58-60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32F56DE-72C3-7EB9-D140-F349DEF84EA6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3B4B2E3-530F-1E70-FFC8-021C6D5054CC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A24ED6D-23CF-AAF9-3692-BFEBC3FAC75C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F15B536-FDB9-AE95-ECC9-FCDE9BB8ABCC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DDCB5EE7-B76E-4C2A-05D2-FB74615F78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1" y="655638"/>
            <a:ext cx="9120249" cy="923780"/>
          </a:xfrm>
        </p:spPr>
        <p:txBody>
          <a:bodyPr anchor="ctr">
            <a:normAutofit/>
          </a:bodyPr>
          <a:lstStyle/>
          <a:p>
            <a:pPr algn="l"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Participating School</a:t>
            </a:r>
            <a:endParaRPr lang="en-US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9" name="Picture 12" descr="Image result for School clipart">
            <a:extLst>
              <a:ext uri="{FF2B5EF4-FFF2-40B4-BE49-F238E27FC236}">
                <a16:creationId xmlns:a16="http://schemas.microsoft.com/office/drawing/2014/main" id="{EFD5668B-7332-E00B-9AD9-56A341B8D7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9663" y="460513"/>
            <a:ext cx="24685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97CFE95-5C8B-D0A7-CBDD-2D5B6CAF6627}"/>
              </a:ext>
            </a:extLst>
          </p:cNvPr>
          <p:cNvSpPr/>
          <p:nvPr/>
        </p:nvSpPr>
        <p:spPr bwMode="auto">
          <a:xfrm>
            <a:off x="0" y="2684960"/>
            <a:ext cx="12192000" cy="50165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5BA0AE0F-0F11-59F7-6829-6E236EC25DB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79418"/>
            <a:ext cx="10030358" cy="4622944"/>
          </a:xfrm>
        </p:spPr>
        <p:txBody>
          <a:bodyPr anchor="ctr"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Purchase: </a:t>
            </a: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Bayer </a:t>
            </a:r>
            <a:r>
              <a:rPr lang="en-US" altLang="en-US" sz="24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Multistix</a:t>
            </a: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10SG (#2161)</a:t>
            </a:r>
            <a:endParaRPr lang="en-US" altLang="en-US" sz="2400" b="1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Supply weight monitoring “Data Forms” provided by the MHSAA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Pens/Pencils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Certified scales used for the “Alpha Weigh-In” </a:t>
            </a:r>
            <a:br>
              <a:rPr lang="en-US" altLang="en-US" sz="2400"/>
            </a:br>
            <a:r>
              <a:rPr lang="en-US" altLang="en-US" sz="2400" i="1"/>
              <a:t>(balance scales recorded up to  nearest ¼ </a:t>
            </a:r>
            <a:r>
              <a:rPr lang="en-US" altLang="en-US" sz="2400" i="1" err="1"/>
              <a:t>lb</a:t>
            </a:r>
            <a:r>
              <a:rPr lang="en-US" altLang="en-US" sz="2400" i="1"/>
              <a:t>; </a:t>
            </a:r>
            <a:r>
              <a:rPr lang="en-US" altLang="en-US" sz="24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digital </a:t>
            </a:r>
            <a:r>
              <a:rPr lang="en-US" altLang="en-US" sz="2400" b="1" i="1" u="sng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1/10</a:t>
            </a:r>
            <a:r>
              <a:rPr lang="en-US" altLang="en-US" sz="2400" b="1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b="1" i="1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lb</a:t>
            </a:r>
            <a:r>
              <a:rPr lang="en-US" altLang="en-US" sz="2400" i="1"/>
              <a:t>)</a:t>
            </a:r>
          </a:p>
        </p:txBody>
      </p:sp>
      <p:pic>
        <p:nvPicPr>
          <p:cNvPr id="74758" name="Picture 7" descr="Bayer  Diagnostics Multistix 10SG Reagent Strips">
            <a:extLst>
              <a:ext uri="{FF2B5EF4-FFF2-40B4-BE49-F238E27FC236}">
                <a16:creationId xmlns:a16="http://schemas.microsoft.com/office/drawing/2014/main" id="{42C543B7-94CA-CC70-929C-97AE10C33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41" r="17390"/>
          <a:stretch>
            <a:fillRect/>
          </a:stretch>
        </p:blipFill>
        <p:spPr bwMode="auto">
          <a:xfrm>
            <a:off x="10216050" y="3741448"/>
            <a:ext cx="1258149" cy="2067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1" name="TextBox 1">
            <a:extLst>
              <a:ext uri="{FF2B5EF4-FFF2-40B4-BE49-F238E27FC236}">
                <a16:creationId xmlns:a16="http://schemas.microsoft.com/office/drawing/2014/main" id="{F18B324F-8784-64D6-0E8A-BC3135DBF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1915" y="6395362"/>
            <a:ext cx="76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10 / 11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55E148F-18BB-1DF6-6710-9F1161858AB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00252CC-D0BE-558D-7EEE-2342A18DD22B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E7525F6-AA98-7358-705F-6988EFD97869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A9082D4-9278-4C14-1F92-BB844853B3D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889176C2-3F4E-7304-49E0-883797610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1" y="655638"/>
            <a:ext cx="9120249" cy="923780"/>
          </a:xfrm>
        </p:spPr>
        <p:txBody>
          <a:bodyPr anchor="ctr">
            <a:normAutofit/>
          </a:bodyPr>
          <a:lstStyle/>
          <a:p>
            <a:pPr algn="l"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Participating School</a:t>
            </a:r>
            <a:endParaRPr lang="en-US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42CDF57-1AF4-1CAB-5571-2A2F473FFA90}"/>
              </a:ext>
            </a:extLst>
          </p:cNvPr>
          <p:cNvSpPr/>
          <p:nvPr/>
        </p:nvSpPr>
        <p:spPr bwMode="auto">
          <a:xfrm>
            <a:off x="0" y="4392217"/>
            <a:ext cx="12192000" cy="1102134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D70101C4-CFFF-77D3-462C-A25688F3EF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79418"/>
            <a:ext cx="10030358" cy="4622944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Prepare wrestlers for Alpha Weigh-In: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>
                <a:solidFill>
                  <a:srgbClr val="C00000"/>
                </a:solidFill>
              </a:rPr>
              <a:t>Undergarments / loose shorts &amp; t-shirt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>
                <a:solidFill>
                  <a:srgbClr val="C00000"/>
                </a:solidFill>
              </a:rPr>
              <a:t>Collection cups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b="1">
                <a:solidFill>
                  <a:srgbClr val="C00000"/>
                </a:solidFill>
              </a:rPr>
              <a:t>Secure private, controlled area for specific gravity assessment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latin typeface="+mn-lt"/>
              </a:rPr>
              <a:t>Remind schools wrestlers MUST participate in “Skinfold” assessment 1st!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latin typeface="+mn-lt"/>
              </a:rPr>
              <a:t>They may </a:t>
            </a:r>
            <a:r>
              <a:rPr lang="en-US" altLang="en-US" sz="2400" b="1" u="sng">
                <a:latin typeface="+mn-lt"/>
              </a:rPr>
              <a:t>NOT</a:t>
            </a:r>
            <a:r>
              <a:rPr lang="en-US" altLang="en-US" sz="2400" b="1">
                <a:latin typeface="+mn-lt"/>
              </a:rPr>
              <a:t> be assessed using Hydro or DXA to START.</a:t>
            </a:r>
            <a:endParaRPr lang="en-US" altLang="en-US"/>
          </a:p>
        </p:txBody>
      </p:sp>
      <p:sp>
        <p:nvSpPr>
          <p:cNvPr id="76805" name="Rectangle 4">
            <a:extLst>
              <a:ext uri="{FF2B5EF4-FFF2-40B4-BE49-F238E27FC236}">
                <a16:creationId xmlns:a16="http://schemas.microsoft.com/office/drawing/2014/main" id="{A77FF00D-50CB-AB1B-5E10-24C3B7D80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5414" y="3017839"/>
            <a:ext cx="18473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br>
              <a:rPr kumimoji="1" lang="en-US" altLang="en-US" sz="2400" b="1">
                <a:solidFill>
                  <a:srgbClr val="E82D08"/>
                </a:solidFill>
                <a:latin typeface="Times New Roman" panose="02020603050405020304" pitchFamily="18" charset="0"/>
              </a:rPr>
            </a:br>
            <a:endParaRPr kumimoji="1" lang="en-US" altLang="en-US" sz="2400" b="1">
              <a:solidFill>
                <a:srgbClr val="E82D08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76807" name="Picture 8" descr="Image result for School clipart">
            <a:extLst>
              <a:ext uri="{FF2B5EF4-FFF2-40B4-BE49-F238E27FC236}">
                <a16:creationId xmlns:a16="http://schemas.microsoft.com/office/drawing/2014/main" id="{E834E6B7-A556-DD79-CE49-DBA1B048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1" y="381000"/>
            <a:ext cx="246856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10" name="TextBox 1">
            <a:extLst>
              <a:ext uri="{FF2B5EF4-FFF2-40B4-BE49-F238E27FC236}">
                <a16:creationId xmlns:a16="http://schemas.microsoft.com/office/drawing/2014/main" id="{232ABEF3-BF3D-AD1A-B647-806BC1E8F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0" y="6383330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6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46E9DD0-CA3C-C750-AB56-C8D7C07F114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521A2AC-BC0A-A113-F336-ED6D1BFBB0FA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451BDE9-3C1E-4E64-0D77-79F0B97FE850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B022E73-D6D6-2401-A25E-4C76EF2729CB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4AB1A95C-4EDC-8EE0-F162-DEE7BE512B6F}"/>
              </a:ext>
            </a:extLst>
          </p:cNvPr>
          <p:cNvSpPr txBox="1">
            <a:spLocks noChangeArrowheads="1"/>
          </p:cNvSpPr>
          <p:nvPr/>
        </p:nvSpPr>
        <p:spPr>
          <a:xfrm>
            <a:off x="1520041" y="655638"/>
            <a:ext cx="9120249" cy="9237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Participating School</a:t>
            </a:r>
            <a:endParaRPr lang="en-US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FE5C13A-0A58-5FA7-C935-60C12781C7F7}"/>
              </a:ext>
            </a:extLst>
          </p:cNvPr>
          <p:cNvSpPr/>
          <p:nvPr/>
        </p:nvSpPr>
        <p:spPr bwMode="auto">
          <a:xfrm>
            <a:off x="0" y="3311214"/>
            <a:ext cx="12192000" cy="4572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2A749FC3-012D-D3A3-331E-44FC24FA945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79418"/>
            <a:ext cx="9147959" cy="462294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FEE guidelines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LIMIT: </a:t>
            </a:r>
            <a:r>
              <a:rPr lang="en-US" altLang="en-US" sz="2400" b="1" dirty="0"/>
              <a:t>$6.50 </a:t>
            </a:r>
            <a:r>
              <a:rPr lang="en-US" altLang="en-US" sz="2400" dirty="0"/>
              <a:t>per student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dirty="0"/>
              <a:t>Fewer than six (6) wrestlers assessed on single date, one (1) site, assessor permitted to charge </a:t>
            </a:r>
            <a:r>
              <a:rPr lang="en-US" altLang="en-US" sz="2400" b="1" dirty="0">
                <a:solidFill>
                  <a:schemeClr val="hlink"/>
                </a:solidFill>
              </a:rPr>
              <a:t>mileage</a:t>
            </a:r>
            <a:r>
              <a:rPr lang="en-US" altLang="en-US" sz="2400" dirty="0">
                <a:solidFill>
                  <a:schemeClr val="hlink"/>
                </a:solidFill>
              </a:rPr>
              <a:t> </a:t>
            </a:r>
            <a:r>
              <a:rPr lang="en-US" altLang="en-US" sz="2400" dirty="0"/>
              <a:t>at current IRS rate</a:t>
            </a:r>
            <a:br>
              <a:rPr lang="en-US" altLang="en-US" sz="2400" dirty="0"/>
            </a:br>
            <a:r>
              <a:rPr lang="en-US" altLang="en-US" sz="2400" u="sng" dirty="0"/>
              <a:t>OR</a:t>
            </a:r>
            <a:r>
              <a:rPr lang="en-US" altLang="en-US" sz="2400" dirty="0"/>
              <a:t> </a:t>
            </a:r>
            <a:r>
              <a:rPr lang="en-US" altLang="en-US" sz="2400" b="1" dirty="0">
                <a:solidFill>
                  <a:schemeClr val="hlink"/>
                </a:solidFill>
              </a:rPr>
              <a:t>$40.00 service fee</a:t>
            </a:r>
            <a:endParaRPr lang="en-US" altLang="en-US" sz="2400" b="1" dirty="0"/>
          </a:p>
        </p:txBody>
      </p:sp>
      <p:pic>
        <p:nvPicPr>
          <p:cNvPr id="78854" name="Picture 11" descr="Image result for School clipart">
            <a:extLst>
              <a:ext uri="{FF2B5EF4-FFF2-40B4-BE49-F238E27FC236}">
                <a16:creationId xmlns:a16="http://schemas.microsoft.com/office/drawing/2014/main" id="{D706BCBD-C5F5-B305-3655-7FDD84A72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66714"/>
            <a:ext cx="2895600" cy="268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6" name="TextBox 1">
            <a:extLst>
              <a:ext uri="{FF2B5EF4-FFF2-40B4-BE49-F238E27FC236}">
                <a16:creationId xmlns:a16="http://schemas.microsoft.com/office/drawing/2014/main" id="{B2A14B5E-7204-846D-6EA6-93D3733533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79" y="6383331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4AAD62-085F-9CC7-26C6-201B264D087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92D05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3E06FD1-E015-8804-D705-8592BC7F4680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6DDFD04-8F65-FD85-6F6A-EFFF8121A733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7D4AD45-16FE-19EE-B27F-872F9D92209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F9FD87D5-BD00-4C21-6284-613DB2C25C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1" y="655638"/>
            <a:ext cx="9120249" cy="923780"/>
          </a:xfrm>
        </p:spPr>
        <p:txBody>
          <a:bodyPr anchor="ctr">
            <a:normAutofit/>
          </a:bodyPr>
          <a:lstStyle/>
          <a:p>
            <a:pPr algn="l"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Responsibilities: Participating School</a:t>
            </a:r>
            <a:endParaRPr lang="en-US" altLang="en-US" sz="32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12">
            <a:extLst>
              <a:ext uri="{FF2B5EF4-FFF2-40B4-BE49-F238E27FC236}">
                <a16:creationId xmlns:a16="http://schemas.microsoft.com/office/drawing/2014/main" id="{A07314EB-353E-45A8-03DF-AB99C92EC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12192000" cy="2133600"/>
          </a:xfrm>
          <a:prstGeom prst="rect">
            <a:avLst/>
          </a:prstGeom>
          <a:solidFill>
            <a:srgbClr val="0505FF"/>
          </a:solidFill>
          <a:ln>
            <a:noFill/>
          </a:ln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49154" name="Text Box 2">
            <a:extLst>
              <a:ext uri="{FF2B5EF4-FFF2-40B4-BE49-F238E27FC236}">
                <a16:creationId xmlns:a16="http://schemas.microsoft.com/office/drawing/2014/main" id="{5644497B-9A8F-C8F8-4DEC-3990C8909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874913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Responsibilities: MHSAA</a:t>
            </a:r>
          </a:p>
        </p:txBody>
      </p:sp>
      <p:sp>
        <p:nvSpPr>
          <p:cNvPr id="80900" name="Text Box 4">
            <a:extLst>
              <a:ext uri="{FF2B5EF4-FFF2-40B4-BE49-F238E27FC236}">
                <a16:creationId xmlns:a16="http://schemas.microsoft.com/office/drawing/2014/main" id="{0AD476C6-57CD-FF89-DF3F-B1600EBBCD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4DEF071F-56BB-AAFB-A0FB-778BF2B1D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6988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For Wrestling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Weight Monitoring Assessors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b="1">
              <a:solidFill>
                <a:srgbClr val="333399"/>
              </a:solidFill>
              <a:latin typeface="Arial Narrow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022B60-855A-47F8-900D-7BB17C514B3C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00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567D465-0299-06D3-A764-A2333702094E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815517A-3229-6113-F602-A9E6957877CD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0F6D2A4-FD74-BB21-17E8-0C199736B592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F84C4B-4599-9D28-21DE-F1453FB908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B02B882-1025-A3F8-3882-67BD95A5F258}"/>
              </a:ext>
            </a:extLst>
          </p:cNvPr>
          <p:cNvSpPr/>
          <p:nvPr/>
        </p:nvSpPr>
        <p:spPr bwMode="auto">
          <a:xfrm>
            <a:off x="0" y="3562188"/>
            <a:ext cx="12192000" cy="503238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BCA8548D-4BAC-458F-FEE7-F0068ADCC0F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0042" y="2057400"/>
            <a:ext cx="9043144" cy="35052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Prepare and register skinfold assessors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Work w/ </a:t>
            </a: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USA Bracketing</a:t>
            </a:r>
            <a:r>
              <a:rPr lang="en-US" altLang="en-US" sz="2400"/>
              <a:t> in monitoring the website and entry of data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Administrate all aspects of the hydro/DXA/</a:t>
            </a:r>
            <a:r>
              <a:rPr lang="en-US" altLang="en-US" sz="2400" err="1"/>
              <a:t>BodPod</a:t>
            </a:r>
            <a:r>
              <a:rPr lang="en-US" altLang="en-US" sz="2400"/>
              <a:t> appeal process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A2FE216-2ECD-D2C8-6BB3-370EC4E31035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00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218C537-1146-FADB-1F52-106E634E09B4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7151AA7-D1C8-0BE4-AB7D-AF5C8C936065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AC82FE5-2167-16B2-25CA-EC8AEF312E25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ED3A318C-D8A7-9AD7-E1E5-3A83001AE5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2414" y="685800"/>
            <a:ext cx="6105525" cy="914401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 of the MHSAA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D5397A-CC81-9B88-53C2-5C2B19002D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7224" y="1927121"/>
            <a:ext cx="3510775" cy="136530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1F42221C-B010-E8E8-3AAC-15E3D155CB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2414" y="685800"/>
            <a:ext cx="6105525" cy="914401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Responsibilities of the MHSAA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1138E05-86EB-D33B-C74F-B5E62D7E71D7}"/>
              </a:ext>
            </a:extLst>
          </p:cNvPr>
          <p:cNvPicPr/>
          <p:nvPr/>
        </p:nvPicPr>
        <p:blipFill rotWithShape="1">
          <a:blip r:embed="rId3"/>
          <a:srcRect l="33180" t="23051" r="34134"/>
          <a:stretch/>
        </p:blipFill>
        <p:spPr bwMode="auto">
          <a:xfrm>
            <a:off x="7601957" y="1295400"/>
            <a:ext cx="3467100" cy="4419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84998" name="Straight Arrow Connector 3">
            <a:extLst>
              <a:ext uri="{FF2B5EF4-FFF2-40B4-BE49-F238E27FC236}">
                <a16:creationId xmlns:a16="http://schemas.microsoft.com/office/drawing/2014/main" id="{B20406F9-FA89-0DEF-0649-98EA6C3760E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621257" y="3352800"/>
            <a:ext cx="914400" cy="914400"/>
          </a:xfrm>
          <a:prstGeom prst="straightConnector1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 type="triangle" w="med" len="med"/>
              </a14:hiddenLine>
            </a:ext>
          </a:extLst>
        </p:spPr>
      </p:cxnSp>
      <p:sp>
        <p:nvSpPr>
          <p:cNvPr id="67587" name="Rectangle 3">
            <a:extLst>
              <a:ext uri="{FF2B5EF4-FFF2-40B4-BE49-F238E27FC236}">
                <a16:creationId xmlns:a16="http://schemas.microsoft.com/office/drawing/2014/main" id="{1B0D3442-9832-0C0E-DDA7-350CD6835C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2414" y="1600201"/>
            <a:ext cx="5900736" cy="4571999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Maintain a file of hydrostatic/DXA assessments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Maintain a file of “Physicians Clearance”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b="1" i="1">
                <a:solidFill>
                  <a:srgbClr val="C00000"/>
                </a:solidFill>
              </a:rPr>
              <a:t>May not wrestle until clearance </a:t>
            </a:r>
            <a:br>
              <a:rPr lang="en-US" b="1" i="1">
                <a:solidFill>
                  <a:srgbClr val="C00000"/>
                </a:solidFill>
              </a:rPr>
            </a:br>
            <a:r>
              <a:rPr lang="en-US" b="1" i="1">
                <a:solidFill>
                  <a:srgbClr val="C00000"/>
                </a:solidFill>
              </a:rPr>
              <a:t>has been received and marked </a:t>
            </a:r>
            <a:br>
              <a:rPr lang="en-US" b="1" i="1">
                <a:solidFill>
                  <a:srgbClr val="C00000"/>
                </a:solidFill>
              </a:rPr>
            </a:br>
            <a:r>
              <a:rPr lang="en-US" b="1" i="1">
                <a:solidFill>
                  <a:srgbClr val="C00000"/>
                </a:solidFill>
              </a:rPr>
              <a:t>by the MHSAA.</a:t>
            </a:r>
            <a:endParaRPr lang="en-US" altLang="en-US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Field calls from assessors &amp; wrestling coaches pertaining to WWMP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9F73E5B-4BC2-2E30-6AF5-04D851052326}"/>
              </a:ext>
            </a:extLst>
          </p:cNvPr>
          <p:cNvCxnSpPr/>
          <p:nvPr/>
        </p:nvCxnSpPr>
        <p:spPr bwMode="auto">
          <a:xfrm>
            <a:off x="6260437" y="4379493"/>
            <a:ext cx="1641475" cy="0"/>
          </a:xfrm>
          <a:prstGeom prst="straightConnector1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85001" name="TextBox 1">
            <a:extLst>
              <a:ext uri="{FF2B5EF4-FFF2-40B4-BE49-F238E27FC236}">
                <a16:creationId xmlns:a16="http://schemas.microsoft.com/office/drawing/2014/main" id="{61325FC7-C523-AD1C-CEA6-EEEB44B88D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3" y="6407400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7393E13-AB75-26CA-5600-2CEFCED287C5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00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1A119D-7220-DA00-78CA-FBF022483054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FE965A6-A7CE-A9CA-5706-B94D30FFAD48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9C04D7B-86F3-3393-3C2A-93472D689960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FE333AF-B68A-EAB3-20C4-75F8735DCCA0}"/>
              </a:ext>
            </a:extLst>
          </p:cNvPr>
          <p:cNvSpPr/>
          <p:nvPr/>
        </p:nvSpPr>
        <p:spPr bwMode="auto">
          <a:xfrm>
            <a:off x="6324603" y="2320928"/>
            <a:ext cx="1377950" cy="727075"/>
          </a:xfrm>
          <a:prstGeom prst="ellipse">
            <a:avLst/>
          </a:prstGeom>
          <a:solidFill>
            <a:srgbClr val="FF0000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F6B8F-538A-7E8C-F1E7-7C0E5EDB4937}"/>
              </a:ext>
            </a:extLst>
          </p:cNvPr>
          <p:cNvSpPr txBox="1"/>
          <p:nvPr/>
        </p:nvSpPr>
        <p:spPr>
          <a:xfrm>
            <a:off x="6083968" y="2398719"/>
            <a:ext cx="1828800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Sub </a:t>
            </a:r>
          </a:p>
          <a:p>
            <a:pPr algn="ctr">
              <a:defRPr/>
            </a:pPr>
            <a:r>
              <a:rPr 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7% or </a:t>
            </a:r>
            <a:r>
              <a:rPr lang="en-US" sz="1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19%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Image result for water">
            <a:extLst>
              <a:ext uri="{FF2B5EF4-FFF2-40B4-BE49-F238E27FC236}">
                <a16:creationId xmlns:a16="http://schemas.microsoft.com/office/drawing/2014/main" id="{A751E717-5246-1DF8-1FB8-71C93726BA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4" name="Rectangle 12">
            <a:extLst>
              <a:ext uri="{FF2B5EF4-FFF2-40B4-BE49-F238E27FC236}">
                <a16:creationId xmlns:a16="http://schemas.microsoft.com/office/drawing/2014/main" id="{0C17BAAE-4120-70A5-D2C6-C2BF7FBCDE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12192000" cy="2133600"/>
          </a:xfrm>
          <a:prstGeom prst="rect">
            <a:avLst/>
          </a:prstGeom>
          <a:solidFill>
            <a:srgbClr val="05BCFE"/>
          </a:solidFill>
          <a:ln>
            <a:noFill/>
          </a:ln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49154" name="Text Box 2">
            <a:extLst>
              <a:ext uri="{FF2B5EF4-FFF2-40B4-BE49-F238E27FC236}">
                <a16:creationId xmlns:a16="http://schemas.microsoft.com/office/drawing/2014/main" id="{7ED3C1C5-EDDE-0679-E6E7-3B33EEAB22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877888"/>
            <a:ext cx="9144000" cy="5847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HYDRATION</a:t>
            </a:r>
          </a:p>
        </p:txBody>
      </p:sp>
      <p:sp>
        <p:nvSpPr>
          <p:cNvPr id="87046" name="Text Box 4">
            <a:extLst>
              <a:ext uri="{FF2B5EF4-FFF2-40B4-BE49-F238E27FC236}">
                <a16:creationId xmlns:a16="http://schemas.microsoft.com/office/drawing/2014/main" id="{E05A4560-2FF4-E08E-D6F6-5F6A7DB86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12" name="Text Box 3">
            <a:extLst>
              <a:ext uri="{FF2B5EF4-FFF2-40B4-BE49-F238E27FC236}">
                <a16:creationId xmlns:a16="http://schemas.microsoft.com/office/drawing/2014/main" id="{BFBFA729-5E4A-96ED-D12C-B1A290CF6B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6988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For Wrestling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Weight Monitoring Assessors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b="1">
              <a:solidFill>
                <a:srgbClr val="333399"/>
              </a:solidFill>
              <a:latin typeface="Arial Narrow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DC71891-2040-AB96-5050-72966CB817CA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EBFEAB-B6D1-37D9-DF23-75DB9DE96D92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C301F8C-4D1B-E6D9-E2F1-DD237DCC0EF4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18FE05C-FC75-3CAC-33AC-4BAFB2F468CB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E44BBE-5AA9-0D16-1BEE-E6CE781831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 descr="Image result for water">
            <a:extLst>
              <a:ext uri="{FF2B5EF4-FFF2-40B4-BE49-F238E27FC236}">
                <a16:creationId xmlns:a16="http://schemas.microsoft.com/office/drawing/2014/main" id="{7F8475DF-C388-3247-6FE3-95A598220C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>
            <a:extLst>
              <a:ext uri="{FF2B5EF4-FFF2-40B4-BE49-F238E27FC236}">
                <a16:creationId xmlns:a16="http://schemas.microsoft.com/office/drawing/2014/main" id="{ABEE62A7-E300-39D3-1848-9CA9B54994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15352"/>
            <a:ext cx="8541533" cy="875942"/>
          </a:xfrm>
        </p:spPr>
        <p:txBody>
          <a:bodyPr anchor="ctr"/>
          <a:lstStyle/>
          <a:p>
            <a:pPr eaLnBrk="1" hangingPunct="1">
              <a:defRPr/>
            </a:pPr>
            <a:r>
              <a:rPr lang="en-US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Hydration Requirement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42863BA2-FD9F-CA45-9CA8-B5AA4E19728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591294"/>
            <a:ext cx="9147958" cy="4551354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Athletes </a:t>
            </a:r>
            <a:r>
              <a:rPr lang="en-US" altLang="en-US" sz="2400" u="sng"/>
              <a:t>MUST</a:t>
            </a:r>
            <a:r>
              <a:rPr lang="en-US" altLang="en-US" sz="2400"/>
              <a:t> be in a proper state of hydration to </a:t>
            </a:r>
            <a:br>
              <a:rPr lang="en-US" altLang="en-US" sz="2400"/>
            </a:br>
            <a:r>
              <a:rPr lang="en-US" altLang="en-US" sz="2400"/>
              <a:t>determine their correct alpha weight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Students may </a:t>
            </a:r>
            <a:r>
              <a:rPr lang="en-US" altLang="en-US" sz="2400" b="1" u="sng">
                <a:solidFill>
                  <a:srgbClr val="C00000"/>
                </a:solidFill>
              </a:rPr>
              <a:t>NOT</a:t>
            </a:r>
            <a:r>
              <a:rPr lang="en-US" altLang="en-US" sz="2400"/>
              <a:t> exercise before the Alpha Weigh-In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Specific gravity assessment of the urine will determine whether </a:t>
            </a:r>
            <a:br>
              <a:rPr lang="en-US" altLang="en-US" sz="2400"/>
            </a:br>
            <a:r>
              <a:rPr lang="en-US" altLang="en-US" sz="2400"/>
              <a:t>the wrestler may participate in the skinfold measurement process</a:t>
            </a:r>
          </a:p>
        </p:txBody>
      </p:sp>
      <p:sp>
        <p:nvSpPr>
          <p:cNvPr id="89094" name="TextBox 1">
            <a:extLst>
              <a:ext uri="{FF2B5EF4-FFF2-40B4-BE49-F238E27FC236}">
                <a16:creationId xmlns:a16="http://schemas.microsoft.com/office/drawing/2014/main" id="{B02C6364-4C38-0FDA-D432-013D5648FC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6" y="6395367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04253F5-EFB6-9870-4FFA-FC59120BFB75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DF32A69-C4F1-F8BA-3AB9-44C8E2D8455E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F8F0200-5529-FD3E-25D2-4D064A34B44A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C43F9C0-8C59-C564-072A-E731EACD68F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Image result for water">
            <a:extLst>
              <a:ext uri="{FF2B5EF4-FFF2-40B4-BE49-F238E27FC236}">
                <a16:creationId xmlns:a16="http://schemas.microsoft.com/office/drawing/2014/main" id="{86E95A9B-EA56-3A31-F903-BC1955CFA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65F561DD-D88B-9372-A671-39C9CA0B7C64}"/>
              </a:ext>
            </a:extLst>
          </p:cNvPr>
          <p:cNvSpPr/>
          <p:nvPr/>
        </p:nvSpPr>
        <p:spPr bwMode="auto">
          <a:xfrm>
            <a:off x="0" y="3231561"/>
            <a:ext cx="12192000" cy="449791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3D07B71F-4029-F26D-1074-FE26084481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31917" y="1591294"/>
            <a:ext cx="10018482" cy="4534868"/>
          </a:xfrm>
        </p:spPr>
        <p:txBody>
          <a:bodyPr anchor="ctr"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This is simply a </a:t>
            </a:r>
            <a:r>
              <a:rPr lang="en-US" altLang="en-US" sz="2400" b="1">
                <a:solidFill>
                  <a:srgbClr val="C00000"/>
                </a:solidFill>
              </a:rPr>
              <a:t>PASS / FAIL</a:t>
            </a:r>
            <a:r>
              <a:rPr lang="en-US" altLang="en-US" sz="2400">
                <a:solidFill>
                  <a:srgbClr val="C00000"/>
                </a:solidFill>
              </a:rPr>
              <a:t> </a:t>
            </a:r>
            <a:r>
              <a:rPr lang="en-US" altLang="en-US" sz="2400"/>
              <a:t>assessment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gravity </a:t>
            </a:r>
            <a:r>
              <a:rPr lang="en-US" altLang="en-US" sz="2400" b="1" u="sng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en-US" altLang="en-US" sz="2400" b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1.025g/ml </a:t>
            </a:r>
            <a:r>
              <a:rPr lang="en-US" alt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</a:t>
            </a:r>
            <a:r>
              <a:rPr lang="en-US" altLang="en-US" sz="2400" b="1" i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 Black" panose="020B0004020202020204" pitchFamily="34" charset="0"/>
              </a:rPr>
              <a:t>FAILED</a:t>
            </a:r>
            <a:r>
              <a:rPr lang="en-US" altLang="en-US" sz="2400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test</a:t>
            </a:r>
            <a:endParaRPr lang="en-US" altLang="en-US" sz="2400" i="1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“Alpha Weigh-In” </a:t>
            </a:r>
            <a:r>
              <a:rPr lang="en-US" altLang="en-US" sz="2400" i="1" u="sng"/>
              <a:t>must</a:t>
            </a:r>
            <a:r>
              <a:rPr lang="en-US" altLang="en-US" sz="2400" i="1"/>
              <a:t> </a:t>
            </a:r>
            <a:r>
              <a:rPr lang="en-US" altLang="en-US" sz="2400"/>
              <a:t>be conducted </a:t>
            </a:r>
            <a:r>
              <a:rPr lang="en-US" altLang="en-US" sz="2400" b="1">
                <a:solidFill>
                  <a:srgbClr val="C00000"/>
                </a:solidFill>
              </a:rPr>
              <a:t>before</a:t>
            </a:r>
            <a:r>
              <a:rPr lang="en-US" altLang="en-US" sz="2400"/>
              <a:t> the athletes participate </a:t>
            </a:r>
            <a:br>
              <a:rPr lang="en-US" altLang="en-US" sz="2400"/>
            </a:br>
            <a:r>
              <a:rPr lang="en-US" altLang="en-US" sz="2400"/>
              <a:t>in that day’s </a:t>
            </a:r>
            <a:r>
              <a:rPr lang="en-US" altLang="en-US" sz="2400" b="1">
                <a:solidFill>
                  <a:srgbClr val="C00000"/>
                </a:solidFill>
              </a:rPr>
              <a:t>practice</a:t>
            </a:r>
            <a:r>
              <a:rPr lang="en-US" altLang="en-US" sz="2400">
                <a:solidFill>
                  <a:schemeClr val="hlink"/>
                </a:solidFill>
              </a:rPr>
              <a:t>  </a:t>
            </a:r>
            <a:r>
              <a:rPr lang="en-US" altLang="en-US" sz="2400"/>
              <a:t>or </a:t>
            </a:r>
            <a:r>
              <a:rPr lang="en-US" altLang="en-US" sz="2400" b="1">
                <a:solidFill>
                  <a:srgbClr val="C00000"/>
                </a:solidFill>
              </a:rPr>
              <a:t>conditioning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/>
              <a:t>No sweaty (and possibly dehydrated) athletes!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39D661D-4F99-1C6F-6F36-F071BCD141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8748" y="715352"/>
            <a:ext cx="9131335" cy="87594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Hydration Requirement</a:t>
            </a:r>
          </a:p>
        </p:txBody>
      </p:sp>
      <p:sp>
        <p:nvSpPr>
          <p:cNvPr id="91143" name="TextBox 1">
            <a:extLst>
              <a:ext uri="{FF2B5EF4-FFF2-40B4-BE49-F238E27FC236}">
                <a16:creationId xmlns:a16="http://schemas.microsoft.com/office/drawing/2014/main" id="{B46D5337-A68D-AC0A-7B1A-331BE00F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1912" y="6395364"/>
            <a:ext cx="76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7 / 31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D242B96-D308-81EF-5DFA-F8BC2727243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016623C-D26B-9531-C3D0-3DCDA7A0B391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DD503E-C72C-305C-A11C-9BFEB4D63F3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275BAFD-EC61-AB1D-021D-F900EC9BF815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5" descr="Image result for water">
            <a:extLst>
              <a:ext uri="{FF2B5EF4-FFF2-40B4-BE49-F238E27FC236}">
                <a16:creationId xmlns:a16="http://schemas.microsoft.com/office/drawing/2014/main" id="{7A8D1932-B5B6-FF7A-02E0-270E69196B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8" name="Rectangle 2">
            <a:extLst>
              <a:ext uri="{FF2B5EF4-FFF2-40B4-BE49-F238E27FC236}">
                <a16:creationId xmlns:a16="http://schemas.microsoft.com/office/drawing/2014/main" id="{1C506733-EF76-8085-7BA0-A540645E33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6873" y="715352"/>
            <a:ext cx="8544702" cy="875942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Specific Gravity Assessment Procedure</a:t>
            </a:r>
          </a:p>
        </p:txBody>
      </p:sp>
      <p:pic>
        <p:nvPicPr>
          <p:cNvPr id="93192" name="Picture 11" descr="Image result for Bayer Multistix 10S (#2161)">
            <a:extLst>
              <a:ext uri="{FF2B5EF4-FFF2-40B4-BE49-F238E27FC236}">
                <a16:creationId xmlns:a16="http://schemas.microsoft.com/office/drawing/2014/main" id="{FCFAD73A-3087-0311-8A4B-EBF28208EA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5232" y="1753971"/>
            <a:ext cx="2843151" cy="4108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B2EEA08-4F62-B7CD-759F-22F6DD03F9D4}"/>
              </a:ext>
            </a:extLst>
          </p:cNvPr>
          <p:cNvSpPr/>
          <p:nvPr/>
        </p:nvSpPr>
        <p:spPr bwMode="auto">
          <a:xfrm>
            <a:off x="0" y="3326561"/>
            <a:ext cx="8811491" cy="363537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C5436F3-A77A-0DA7-1A77-518F71384B0E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1C1A9B4-1F1E-9109-AB25-26D7CEADF3C0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1065E14-9B12-64BD-FD5F-57C41C63379F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6EC196D-71B9-9D72-0E13-0A8BC9C62DBF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E8FD4D28-BE85-BDEE-DF7B-35F3DD2EE8C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591294"/>
            <a:ext cx="8233558" cy="4839669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/>
              <a:t> </a:t>
            </a:r>
            <a:r>
              <a:rPr lang="en-US" altLang="en-US" sz="2400" u="sng"/>
              <a:t>Product Used</a:t>
            </a:r>
            <a:r>
              <a:rPr lang="en-US" altLang="en-US" sz="2400"/>
              <a:t>:	</a:t>
            </a:r>
          </a:p>
          <a:p>
            <a:pPr marL="51435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buNone/>
              <a:defRPr/>
            </a:pPr>
            <a:r>
              <a:rPr lang="en-US" altLang="en-US" b="1"/>
              <a:t>Bayer </a:t>
            </a:r>
            <a:r>
              <a:rPr lang="en-US" altLang="en-US" b="1" err="1"/>
              <a:t>Multistix</a:t>
            </a:r>
            <a:r>
              <a:rPr lang="en-US" altLang="en-US" b="1"/>
              <a:t> 10S (#2161)</a:t>
            </a:r>
            <a:r>
              <a:rPr lang="en-US" altLang="en-US"/>
              <a:t> </a:t>
            </a:r>
          </a:p>
          <a:p>
            <a:pPr marL="514350" lvl="1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buNone/>
              <a:defRPr/>
            </a:pPr>
            <a:r>
              <a:rPr lang="en-US" altLang="en-US" i="1"/>
              <a:t>Make sure they include Specific Gravity Band #4</a:t>
            </a:r>
            <a:br>
              <a:rPr lang="en-US" altLang="en-US" i="1"/>
            </a:br>
            <a:r>
              <a:rPr lang="en-US" altLang="en-US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Check expiration date!</a:t>
            </a:r>
            <a:br>
              <a:rPr lang="en-US" altLang="en-US" b="1" cap="all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/>
              <a:t>Store in cool, dry place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buNone/>
              <a:defRPr/>
            </a:pPr>
            <a:r>
              <a:rPr lang="en-US" altLang="en-US" sz="2400"/>
              <a:t> </a:t>
            </a:r>
            <a:r>
              <a:rPr lang="en-US" altLang="en-US" sz="2400" u="sng"/>
              <a:t>Other Supplies Needed</a:t>
            </a:r>
            <a:r>
              <a:rPr lang="en-US" altLang="en-US" sz="2400"/>
              <a:t>: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ingdings" panose="05000000000000000000" pitchFamily="2" charset="2"/>
              <a:buChar char="q"/>
              <a:defRPr/>
            </a:pPr>
            <a:r>
              <a:rPr lang="en-US" altLang="en-US"/>
              <a:t>Latex Free Gloves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ingdings" panose="05000000000000000000" pitchFamily="2" charset="2"/>
              <a:buChar char="q"/>
              <a:defRPr/>
            </a:pPr>
            <a:r>
              <a:rPr lang="en-US" altLang="en-US"/>
              <a:t>Collection Cups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ingdings" panose="05000000000000000000" pitchFamily="2" charset="2"/>
              <a:buChar char="q"/>
              <a:defRPr/>
            </a:pPr>
            <a:r>
              <a:rPr lang="en-US" altLang="en-US"/>
              <a:t>Biohazard Bags</a:t>
            </a:r>
            <a:endParaRPr lang="en-US" altLang="en-US" sz="2200">
              <a:solidFill>
                <a:srgbClr val="E82D08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47F716-2A56-D914-A8FB-64D60053DAB1}"/>
              </a:ext>
            </a:extLst>
          </p:cNvPr>
          <p:cNvSpPr/>
          <p:nvPr/>
        </p:nvSpPr>
        <p:spPr bwMode="auto">
          <a:xfrm>
            <a:off x="10972800" y="3336461"/>
            <a:ext cx="1209301" cy="363537"/>
          </a:xfrm>
          <a:prstGeom prst="rect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Image result for water">
            <a:extLst>
              <a:ext uri="{FF2B5EF4-FFF2-40B4-BE49-F238E27FC236}">
                <a16:creationId xmlns:a16="http://schemas.microsoft.com/office/drawing/2014/main" id="{5469F693-14BB-3B1D-EE16-7CE7845BAE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4" descr="DSC01365">
            <a:extLst>
              <a:ext uri="{FF2B5EF4-FFF2-40B4-BE49-F238E27FC236}">
                <a16:creationId xmlns:a16="http://schemas.microsoft.com/office/drawing/2014/main" id="{E92E172A-078D-CD8C-0F7B-12BD2F57C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4" r="38110"/>
          <a:stretch>
            <a:fillRect/>
          </a:stretch>
        </p:blipFill>
        <p:spPr bwMode="auto">
          <a:xfrm>
            <a:off x="2667000" y="381000"/>
            <a:ext cx="4191000" cy="584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5" name="Text Box 5">
            <a:extLst>
              <a:ext uri="{FF2B5EF4-FFF2-40B4-BE49-F238E27FC236}">
                <a16:creationId xmlns:a16="http://schemas.microsoft.com/office/drawing/2014/main" id="{07540A2D-DCCB-184D-6167-4AA06A965E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599" y="2046288"/>
            <a:ext cx="3645568" cy="172354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42900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latin typeface="+mn-lt"/>
              </a:rPr>
              <a:t>Check </a:t>
            </a:r>
            <a:r>
              <a:rPr lang="en-US" altLang="en-US" sz="2400" b="1" u="sng" cap="all">
                <a:solidFill>
                  <a:srgbClr val="C00000"/>
                </a:solidFill>
                <a:latin typeface="+mn-lt"/>
              </a:rPr>
              <a:t>expiration date</a:t>
            </a:r>
            <a:r>
              <a:rPr lang="en-US" altLang="en-US" sz="2400" b="1">
                <a:solidFill>
                  <a:srgbClr val="C00000"/>
                </a:solidFill>
                <a:latin typeface="+mn-lt"/>
              </a:rPr>
              <a:t> </a:t>
            </a:r>
            <a:r>
              <a:rPr lang="en-US" altLang="en-US" sz="2400" b="1">
                <a:latin typeface="+mn-lt"/>
              </a:rPr>
              <a:t>at the top of label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latin typeface="+mn-lt"/>
              </a:rPr>
              <a:t>DO </a:t>
            </a:r>
            <a:r>
              <a:rPr lang="en-US" altLang="en-US" sz="2400" b="1" u="sng">
                <a:latin typeface="+mn-lt"/>
              </a:rPr>
              <a:t>NOT</a:t>
            </a:r>
            <a:r>
              <a:rPr lang="en-US" altLang="en-US" sz="2400" b="1">
                <a:latin typeface="+mn-lt"/>
              </a:rPr>
              <a:t> USE </a:t>
            </a:r>
            <a:br>
              <a:rPr lang="en-US" altLang="en-US" sz="2400" b="1">
                <a:latin typeface="+mn-lt"/>
              </a:rPr>
            </a:br>
            <a:r>
              <a:rPr lang="en-US" altLang="en-US" sz="2400" b="1">
                <a:latin typeface="+mn-lt"/>
              </a:rPr>
              <a:t>expired product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ADBCFB1-87FE-26E5-6D27-F9F6B3A92E87}"/>
              </a:ext>
            </a:extLst>
          </p:cNvPr>
          <p:cNvSpPr/>
          <p:nvPr/>
        </p:nvSpPr>
        <p:spPr bwMode="auto">
          <a:xfrm>
            <a:off x="4343400" y="762001"/>
            <a:ext cx="1676400" cy="563563"/>
          </a:xfrm>
          <a:prstGeom prst="ellipse">
            <a:avLst/>
          </a:prstGeom>
          <a:noFill/>
          <a:ln w="2857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E0EBCB1-B629-CABD-AA70-8E543D164C13}"/>
              </a:ext>
            </a:extLst>
          </p:cNvPr>
          <p:cNvCxnSpPr/>
          <p:nvPr/>
        </p:nvCxnSpPr>
        <p:spPr bwMode="auto">
          <a:xfrm flipH="1">
            <a:off x="6172200" y="1066800"/>
            <a:ext cx="2667000" cy="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CE27CF-54C2-F3AF-C699-842BC9776C0D}"/>
              </a:ext>
            </a:extLst>
          </p:cNvPr>
          <p:cNvCxnSpPr/>
          <p:nvPr/>
        </p:nvCxnSpPr>
        <p:spPr bwMode="auto">
          <a:xfrm>
            <a:off x="8839200" y="1066800"/>
            <a:ext cx="0" cy="914400"/>
          </a:xfrm>
          <a:prstGeom prst="line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2FA26472-78AC-C741-5003-18CF77B421D2}"/>
              </a:ext>
            </a:extLst>
          </p:cNvPr>
          <p:cNvSpPr/>
          <p:nvPr/>
        </p:nvSpPr>
        <p:spPr bwMode="auto">
          <a:xfrm>
            <a:off x="4360863" y="784226"/>
            <a:ext cx="1676400" cy="563563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CC7AB52-47AB-8185-2478-E2511E02793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A475B71E-F07C-BC8E-5BB7-198AB98A3222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B7A7B12-BD61-8E5D-6335-157AD56D51D7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759E6F4-3385-F018-9B06-CB71CBCF2785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C01362">
            <a:extLst>
              <a:ext uri="{FF2B5EF4-FFF2-40B4-BE49-F238E27FC236}">
                <a16:creationId xmlns:a16="http://schemas.microsoft.com/office/drawing/2014/main" id="{D632490A-C58F-07F5-5EFC-85F0AACC3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48" t="34210" r="15741" b="34212"/>
          <a:stretch>
            <a:fillRect/>
          </a:stretch>
        </p:blipFill>
        <p:spPr bwMode="auto">
          <a:xfrm>
            <a:off x="6050262" y="2400389"/>
            <a:ext cx="5525156" cy="200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6">
            <a:extLst>
              <a:ext uri="{FF2B5EF4-FFF2-40B4-BE49-F238E27FC236}">
                <a16:creationId xmlns:a16="http://schemas.microsoft.com/office/drawing/2014/main" id="{74B3CBF0-07A1-F2B4-0B3C-54236E0A8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50262" y="5265825"/>
            <a:ext cx="5525156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b="1">
                <a:latin typeface="+mn-lt"/>
              </a:rPr>
              <a:t>Hydration—Specific Gravity Band</a:t>
            </a:r>
          </a:p>
        </p:txBody>
      </p:sp>
      <p:sp>
        <p:nvSpPr>
          <p:cNvPr id="10" name="AutoShape 7">
            <a:extLst>
              <a:ext uri="{FF2B5EF4-FFF2-40B4-BE49-F238E27FC236}">
                <a16:creationId xmlns:a16="http://schemas.microsoft.com/office/drawing/2014/main" id="{07F86760-70B2-E722-B8F7-15DD893C6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02161" y="783233"/>
            <a:ext cx="914400" cy="15224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19330A1-0905-01BE-FB67-83E080DDB06F}"/>
              </a:ext>
            </a:extLst>
          </p:cNvPr>
          <p:cNvCxnSpPr/>
          <p:nvPr/>
        </p:nvCxnSpPr>
        <p:spPr bwMode="auto">
          <a:xfrm>
            <a:off x="9099789" y="2540661"/>
            <a:ext cx="609600" cy="167640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ysDash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" name="Text Box 6">
            <a:extLst>
              <a:ext uri="{FF2B5EF4-FFF2-40B4-BE49-F238E27FC236}">
                <a16:creationId xmlns:a16="http://schemas.microsoft.com/office/drawing/2014/main" id="{3286F40E-8CF2-7CE4-B09D-1F744C384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6560" y="1491472"/>
            <a:ext cx="152545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b="1"/>
              <a:t>CUT HERE</a:t>
            </a:r>
          </a:p>
        </p:txBody>
      </p:sp>
      <p:pic>
        <p:nvPicPr>
          <p:cNvPr id="13" name="Picture 5" descr="Image result for water">
            <a:extLst>
              <a:ext uri="{FF2B5EF4-FFF2-40B4-BE49-F238E27FC236}">
                <a16:creationId xmlns:a16="http://schemas.microsoft.com/office/drawing/2014/main" id="{6C5D1829-864D-CE71-8E57-A9E9042BD9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Rectangle 3">
            <a:extLst>
              <a:ext uri="{FF2B5EF4-FFF2-40B4-BE49-F238E27FC236}">
                <a16:creationId xmlns:a16="http://schemas.microsoft.com/office/drawing/2014/main" id="{B3A405F4-F213-C567-A8B4-7D48C10BC0C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39834" y="1579418"/>
            <a:ext cx="4323494" cy="456239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It is helpful to cut off squares up to Specific Gravity section (“olive” section) to make dipping and reading easier</a:t>
            </a:r>
            <a:endParaRPr lang="en-US" altLang="en-US" sz="2400" i="1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Available from various sources,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Best bet is to </a:t>
            </a:r>
            <a:r>
              <a:rPr lang="en-US" altLang="en-US" sz="2400" b="1"/>
              <a:t>Google it.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CB044D7-4084-783C-AFA6-F55633F54B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84416" y="716188"/>
            <a:ext cx="9167750" cy="863230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Specific Gravity Assessment Procedure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8DF123-BD09-5419-86A1-3155181175E7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93E545-E85E-71A5-A84F-0621F3B6060B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934682-BB80-7FF8-73B4-1BF0BBF76677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CE1B740-F106-8E52-EF60-E0C107B557B9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Image result for water">
            <a:extLst>
              <a:ext uri="{FF2B5EF4-FFF2-40B4-BE49-F238E27FC236}">
                <a16:creationId xmlns:a16="http://schemas.microsoft.com/office/drawing/2014/main" id="{794F2258-D5CA-7A70-E5FB-2036326881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0" name="Picture 3" descr="DSC01367">
            <a:extLst>
              <a:ext uri="{FF2B5EF4-FFF2-40B4-BE49-F238E27FC236}">
                <a16:creationId xmlns:a16="http://schemas.microsoft.com/office/drawing/2014/main" id="{F93AB0F1-0286-21E2-F61B-4748B4A59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922"/>
          <a:stretch>
            <a:fillRect/>
          </a:stretch>
        </p:blipFill>
        <p:spPr bwMode="auto">
          <a:xfrm>
            <a:off x="2827338" y="792164"/>
            <a:ext cx="5097462" cy="530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08" name="Text Box 4">
            <a:extLst>
              <a:ext uri="{FF2B5EF4-FFF2-40B4-BE49-F238E27FC236}">
                <a16:creationId xmlns:a16="http://schemas.microsoft.com/office/drawing/2014/main" id="{441E0DE6-660F-45A2-244C-4B7E7E93B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8864" y="2612442"/>
            <a:ext cx="3409028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</a:rPr>
              <a:t>Simplify the process!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en-US" altLang="en-US" sz="2400" b="1">
              <a:latin typeface="+mn-lt"/>
            </a:endParaRPr>
          </a:p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</a:rPr>
              <a:t>Cut the strip between band four (4) &amp; five (5)</a:t>
            </a:r>
          </a:p>
        </p:txBody>
      </p:sp>
      <p:sp>
        <p:nvSpPr>
          <p:cNvPr id="98309" name="AutoShape 5">
            <a:extLst>
              <a:ext uri="{FF2B5EF4-FFF2-40B4-BE49-F238E27FC236}">
                <a16:creationId xmlns:a16="http://schemas.microsoft.com/office/drawing/2014/main" id="{00C7B54F-28D4-8BA6-A0CF-DBB5F4C72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34200" y="2971800"/>
            <a:ext cx="1752600" cy="871538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/>
          </a:p>
        </p:txBody>
      </p:sp>
      <p:sp>
        <p:nvSpPr>
          <p:cNvPr id="11" name="Text Box 4">
            <a:extLst>
              <a:ext uri="{FF2B5EF4-FFF2-40B4-BE49-F238E27FC236}">
                <a16:creationId xmlns:a16="http://schemas.microsoft.com/office/drawing/2014/main" id="{43236912-4B7D-CCD5-E736-321D53B7C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0" y="1905000"/>
            <a:ext cx="2279650" cy="10160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  <a:defRPr/>
            </a:pPr>
            <a:r>
              <a:rPr lang="en-US" altLang="en-US" sz="2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is the only band we will focus on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9480671C-830B-24D5-96DD-D32EAAEFF0C4}"/>
              </a:ext>
            </a:extLst>
          </p:cNvPr>
          <p:cNvCxnSpPr/>
          <p:nvPr/>
        </p:nvCxnSpPr>
        <p:spPr bwMode="auto">
          <a:xfrm>
            <a:off x="4953000" y="2667000"/>
            <a:ext cx="1447800" cy="533400"/>
          </a:xfrm>
          <a:prstGeom prst="straightConnector1">
            <a:avLst/>
          </a:prstGeom>
          <a:noFill/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9F9D3CA-7104-F5A2-D18C-6FF5BC8B5619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60F31A9-FD16-B9E8-E258-5C562D797E09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0D351E-83A4-1B4E-8445-32D72C63AB92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F98FAAF6-4EBF-B628-4128-336A1D16D84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5" descr="Image result for water">
            <a:extLst>
              <a:ext uri="{FF2B5EF4-FFF2-40B4-BE49-F238E27FC236}">
                <a16:creationId xmlns:a16="http://schemas.microsoft.com/office/drawing/2014/main" id="{B30BB318-981F-8DDE-BC05-07E90C6CDC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28" name="Picture 3" descr="DSC01368">
            <a:extLst>
              <a:ext uri="{FF2B5EF4-FFF2-40B4-BE49-F238E27FC236}">
                <a16:creationId xmlns:a16="http://schemas.microsoft.com/office/drawing/2014/main" id="{A5F1FF06-AD3F-DE3C-7DFF-1A345A2F7B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2" r="29375" b="6250"/>
          <a:stretch>
            <a:fillRect/>
          </a:stretch>
        </p:blipFill>
        <p:spPr bwMode="auto">
          <a:xfrm>
            <a:off x="2922588" y="533400"/>
            <a:ext cx="4316412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0356" name="Text Box 4">
            <a:extLst>
              <a:ext uri="{FF2B5EF4-FFF2-40B4-BE49-F238E27FC236}">
                <a16:creationId xmlns:a16="http://schemas.microsoft.com/office/drawing/2014/main" id="{AB6E7BA0-65EB-3067-379F-A2D69E9472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5204" y="3560346"/>
            <a:ext cx="3581400" cy="12001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</a:rPr>
              <a:t>Dip </a:t>
            </a:r>
            <a:r>
              <a:rPr lang="en-US" altLang="en-US" sz="2400" b="1" err="1">
                <a:latin typeface="+mn-lt"/>
              </a:rPr>
              <a:t>Multistix</a:t>
            </a:r>
            <a:r>
              <a:rPr lang="en-US" altLang="en-US" sz="2400" b="1">
                <a:latin typeface="+mn-lt"/>
              </a:rPr>
              <a:t> and </a:t>
            </a:r>
            <a:r>
              <a:rPr lang="en-US" altLang="en-US" sz="2400" b="1" cap="all">
                <a:solidFill>
                  <a:srgbClr val="C00000"/>
                </a:solidFill>
                <a:latin typeface="+mn-lt"/>
              </a:rPr>
              <a:t>immediately</a:t>
            </a:r>
            <a:r>
              <a:rPr lang="en-US" altLang="en-US" sz="2400" b="1">
                <a:latin typeface="+mn-lt"/>
              </a:rPr>
              <a:t> remove from urine</a:t>
            </a:r>
          </a:p>
        </p:txBody>
      </p:sp>
      <p:sp>
        <p:nvSpPr>
          <p:cNvPr id="100357" name="AutoShape 5">
            <a:extLst>
              <a:ext uri="{FF2B5EF4-FFF2-40B4-BE49-F238E27FC236}">
                <a16:creationId xmlns:a16="http://schemas.microsoft.com/office/drawing/2014/main" id="{8F26CCC7-AF2C-D36B-F384-944196FDF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41976" y="3810000"/>
            <a:ext cx="1749425" cy="685800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659036A-05BE-1586-3E7E-0118EA6528C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6C15CBF-DB77-1C46-4F26-EA381A3227A2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297ABF1-DDBC-675E-4589-B2EA94838640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B4695A3-0CA5-BFA9-099B-48FD765555E8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Image result for water">
            <a:extLst>
              <a:ext uri="{FF2B5EF4-FFF2-40B4-BE49-F238E27FC236}">
                <a16:creationId xmlns:a16="http://schemas.microsoft.com/office/drawing/2014/main" id="{33EA1231-1C0D-E2B4-C1FF-5B27F25360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75" name="Picture 3" descr="DSC01370">
            <a:extLst>
              <a:ext uri="{FF2B5EF4-FFF2-40B4-BE49-F238E27FC236}">
                <a16:creationId xmlns:a16="http://schemas.microsoft.com/office/drawing/2014/main" id="{C3302DEE-DB4B-62F1-B9C4-EA09C8B16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13" r="20313" b="11690"/>
          <a:stretch>
            <a:fillRect/>
          </a:stretch>
        </p:blipFill>
        <p:spPr bwMode="auto">
          <a:xfrm>
            <a:off x="2695576" y="944564"/>
            <a:ext cx="5076825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5476" name="Oval 13">
            <a:extLst>
              <a:ext uri="{FF2B5EF4-FFF2-40B4-BE49-F238E27FC236}">
                <a16:creationId xmlns:a16="http://schemas.microsoft.com/office/drawing/2014/main" id="{1089104D-926B-4833-7930-68C140E8F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1063" y="381000"/>
            <a:ext cx="1981200" cy="198120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05478" name="TextBox 1">
            <a:extLst>
              <a:ext uri="{FF2B5EF4-FFF2-40B4-BE49-F238E27FC236}">
                <a16:creationId xmlns:a16="http://schemas.microsoft.com/office/drawing/2014/main" id="{AFF3A9B9-CA71-B1D3-5D77-E75FFE30A3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2" y="6395365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27</a:t>
            </a:r>
          </a:p>
        </p:txBody>
      </p:sp>
      <p:pic>
        <p:nvPicPr>
          <p:cNvPr id="105479" name="Picture 10" descr="Image result for be careful">
            <a:extLst>
              <a:ext uri="{FF2B5EF4-FFF2-40B4-BE49-F238E27FC236}">
                <a16:creationId xmlns:a16="http://schemas.microsoft.com/office/drawing/2014/main" id="{E0FBBF1A-2F61-5FB7-8DDF-08CFBBCD7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684214"/>
            <a:ext cx="1373188" cy="1373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829E80A-2C6D-9A0B-FD7B-560DEFBBFDE4}"/>
              </a:ext>
            </a:extLst>
          </p:cNvPr>
          <p:cNvCxnSpPr/>
          <p:nvPr/>
        </p:nvCxnSpPr>
        <p:spPr bwMode="auto">
          <a:xfrm>
            <a:off x="7467600" y="1447800"/>
            <a:ext cx="381000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6EBDF338-7A83-37C0-0312-2B09A9460AC8}"/>
              </a:ext>
            </a:extLst>
          </p:cNvPr>
          <p:cNvSpPr/>
          <p:nvPr/>
        </p:nvSpPr>
        <p:spPr bwMode="auto">
          <a:xfrm>
            <a:off x="7620000" y="2089482"/>
            <a:ext cx="4572000" cy="4318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2404" name="Text Box 4">
            <a:extLst>
              <a:ext uri="{FF2B5EF4-FFF2-40B4-BE49-F238E27FC236}">
                <a16:creationId xmlns:a16="http://schemas.microsoft.com/office/drawing/2014/main" id="{1E0E7DE2-E921-8320-7077-D6B91022C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8813" y="1183107"/>
            <a:ext cx="3469185" cy="261610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</a:rPr>
              <a:t>a. Wipe excess urine </a:t>
            </a:r>
            <a:br>
              <a:rPr lang="en-US" altLang="en-US" sz="2400" b="1">
                <a:latin typeface="+mn-lt"/>
              </a:rPr>
            </a:br>
            <a:r>
              <a:rPr lang="en-US" altLang="en-US" sz="2400" b="1">
                <a:latin typeface="+mn-lt"/>
              </a:rPr>
              <a:t>on rim of container</a:t>
            </a:r>
            <a:endParaRPr lang="en-US" altLang="en-US" sz="2400" b="1" u="sng">
              <a:latin typeface="+mn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</a:rPr>
              <a:t>b. Air dry for </a:t>
            </a:r>
            <a:r>
              <a:rPr lang="en-US" altLang="en-US" sz="2400" b="1">
                <a:solidFill>
                  <a:srgbClr val="C00000"/>
                </a:solidFill>
                <a:latin typeface="+mn-lt"/>
              </a:rPr>
              <a:t>45</a:t>
            </a:r>
            <a:r>
              <a:rPr lang="en-US" altLang="en-US" sz="2400" b="1">
                <a:latin typeface="+mn-lt"/>
              </a:rPr>
              <a:t> seconds</a:t>
            </a:r>
            <a:endParaRPr lang="en-US" altLang="en-US" sz="2400" b="1" u="sng">
              <a:latin typeface="+mn-lt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</a:rPr>
              <a:t>c. Match band color </a:t>
            </a:r>
            <a:br>
              <a:rPr lang="en-US" altLang="en-US" sz="2400" b="1">
                <a:latin typeface="+mn-lt"/>
              </a:rPr>
            </a:br>
            <a:r>
              <a:rPr lang="en-US" altLang="en-US" sz="2400" b="1">
                <a:latin typeface="+mn-lt"/>
              </a:rPr>
              <a:t>with gravity band on bottle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FC7A4C8-CAE6-093F-4070-0789072AD709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5CF5E364-09A7-9A95-E6DC-A00D45B7061D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ED4EF7B-8ABD-5075-CEF6-2CDD1125F499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AF6603D-EF88-DF34-2C43-64077C68712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Image result for water">
            <a:extLst>
              <a:ext uri="{FF2B5EF4-FFF2-40B4-BE49-F238E27FC236}">
                <a16:creationId xmlns:a16="http://schemas.microsoft.com/office/drawing/2014/main" id="{7D7E2A03-B866-04AD-9C85-85B35EB825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7524" name="Picture 4" descr="DSC01371">
            <a:extLst>
              <a:ext uri="{FF2B5EF4-FFF2-40B4-BE49-F238E27FC236}">
                <a16:creationId xmlns:a16="http://schemas.microsoft.com/office/drawing/2014/main" id="{1CA245E8-12E0-BB44-FFAA-62878E1FB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0" t="7954" r="15254" b="11742"/>
          <a:stretch>
            <a:fillRect/>
          </a:stretch>
        </p:blipFill>
        <p:spPr bwMode="auto">
          <a:xfrm>
            <a:off x="2770188" y="1219200"/>
            <a:ext cx="484981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9CB4A7F-D68B-C74C-4A40-B7B4B16F640C}"/>
              </a:ext>
            </a:extLst>
          </p:cNvPr>
          <p:cNvSpPr/>
          <p:nvPr/>
        </p:nvSpPr>
        <p:spPr bwMode="auto">
          <a:xfrm>
            <a:off x="2133600" y="5257800"/>
            <a:ext cx="3352800" cy="762000"/>
          </a:xfrm>
          <a:prstGeom prst="ellipse">
            <a:avLst/>
          </a:prstGeom>
          <a:solidFill>
            <a:srgbClr val="FFFF00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A29283-A131-2D7C-F306-C6CAB7368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41370" y="2484924"/>
            <a:ext cx="3409030" cy="2092881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n-US" altLang="en-US" sz="2400" b="1">
                <a:latin typeface="+mn-lt"/>
                <a:cs typeface="Arial" panose="020B0604020202020204" pitchFamily="34" charset="0"/>
              </a:rPr>
              <a:t>Compare the </a:t>
            </a:r>
            <a:r>
              <a:rPr lang="en-US" altLang="en-US" sz="2400" b="1" err="1">
                <a:latin typeface="+mn-lt"/>
                <a:cs typeface="Arial" panose="020B0604020202020204" pitchFamily="34" charset="0"/>
              </a:rPr>
              <a:t>Multistix</a:t>
            </a:r>
            <a:r>
              <a:rPr lang="en-US" altLang="en-US" sz="2400" b="1">
                <a:latin typeface="+mn-lt"/>
                <a:cs typeface="Arial" panose="020B0604020202020204" pitchFamily="34" charset="0"/>
              </a:rPr>
              <a:t> </a:t>
            </a:r>
            <a:br>
              <a:rPr lang="en-US" altLang="en-US" sz="2400" b="1">
                <a:latin typeface="+mn-lt"/>
                <a:cs typeface="Arial" panose="020B0604020202020204" pitchFamily="34" charset="0"/>
              </a:rPr>
            </a:br>
            <a:r>
              <a:rPr lang="en-US" altLang="en-US" sz="2400" b="1">
                <a:latin typeface="+mn-lt"/>
                <a:cs typeface="Arial" panose="020B0604020202020204" pitchFamily="34" charset="0"/>
              </a:rPr>
              <a:t>with the specific gravity band on the bottle</a:t>
            </a:r>
          </a:p>
          <a:p>
            <a:pPr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Simply looking for </a:t>
            </a:r>
            <a:b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PASS / FAIL</a:t>
            </a:r>
          </a:p>
        </p:txBody>
      </p:sp>
      <p:sp>
        <p:nvSpPr>
          <p:cNvPr id="4" name="Text Box 5">
            <a:extLst>
              <a:ext uri="{FF2B5EF4-FFF2-40B4-BE49-F238E27FC236}">
                <a16:creationId xmlns:a16="http://schemas.microsoft.com/office/drawing/2014/main" id="{48DFEFF8-D95E-01C8-91F1-A84442BF4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5410200"/>
            <a:ext cx="3352800" cy="4572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  <a:defRPr/>
            </a:pPr>
            <a:r>
              <a:rPr lang="en-US" altLang="en-US"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 Read </a:t>
            </a:r>
            <a:r>
              <a:rPr lang="en-US" alt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&lt;1.025</a:t>
            </a:r>
          </a:p>
        </p:txBody>
      </p:sp>
      <p:sp>
        <p:nvSpPr>
          <p:cNvPr id="63494" name="AutoShape 6">
            <a:extLst>
              <a:ext uri="{FF2B5EF4-FFF2-40B4-BE49-F238E27FC236}">
                <a16:creationId xmlns:a16="http://schemas.microsoft.com/office/drawing/2014/main" id="{2CCFD75A-A9A2-DE58-7783-A725C90573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1" y="2943226"/>
            <a:ext cx="2047875" cy="1019175"/>
          </a:xfrm>
          <a:prstGeom prst="leftArrow">
            <a:avLst>
              <a:gd name="adj1" fmla="val 50000"/>
              <a:gd name="adj2" fmla="val 50245"/>
            </a:avLst>
          </a:prstGeom>
          <a:solidFill>
            <a:srgbClr val="FF99FF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n-US" altLang="en-US" sz="1800"/>
          </a:p>
        </p:txBody>
      </p:sp>
      <p:sp>
        <p:nvSpPr>
          <p:cNvPr id="107532" name="TextBox 1">
            <a:extLst>
              <a:ext uri="{FF2B5EF4-FFF2-40B4-BE49-F238E27FC236}">
                <a16:creationId xmlns:a16="http://schemas.microsoft.com/office/drawing/2014/main" id="{C5897029-5DE7-C957-C85A-56FB8596F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0" y="6383331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47568E-3205-6E6E-7A3F-6569BC4117AF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7155F76-263A-A2D2-F8C7-4658C4A8BDB0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BC6651E-A651-3A23-4A10-A9ACBC68ECEF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23533AD-C2C6-4677-A3AE-6432F57B59F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Image result for water">
            <a:extLst>
              <a:ext uri="{FF2B5EF4-FFF2-40B4-BE49-F238E27FC236}">
                <a16:creationId xmlns:a16="http://schemas.microsoft.com/office/drawing/2014/main" id="{367957EF-A087-6FC5-4B36-4E74440F14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9570" name="Picture 10" descr="Image result for Energy Drink PNG">
            <a:extLst>
              <a:ext uri="{FF2B5EF4-FFF2-40B4-BE49-F238E27FC236}">
                <a16:creationId xmlns:a16="http://schemas.microsoft.com/office/drawing/2014/main" id="{08891218-B850-0471-1133-80D088B0B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5031" y="3810039"/>
            <a:ext cx="1736725" cy="173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6498" name="Rectangle 2">
            <a:extLst>
              <a:ext uri="{FF2B5EF4-FFF2-40B4-BE49-F238E27FC236}">
                <a16:creationId xmlns:a16="http://schemas.microsoft.com/office/drawing/2014/main" id="{038B84ED-90A5-F07E-C188-459B22179E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15352"/>
            <a:ext cx="9147958" cy="852191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Gravity Assessment Procedure (cont’d)</a:t>
            </a:r>
            <a:endParaRPr lang="en-US" altLang="en-US" sz="3200"/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9E00E37C-2D35-E5C9-AF74-768D522DC1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567543"/>
            <a:ext cx="9687707" cy="4575105"/>
          </a:xfrm>
        </p:spPr>
        <p:txBody>
          <a:bodyPr anchor="ctr"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Instruct athletes to drink 6-10 glasses of water daily for </a:t>
            </a:r>
            <a:br>
              <a:rPr lang="en-US" altLang="en-US" sz="2400"/>
            </a:br>
            <a:r>
              <a:rPr lang="en-US" altLang="en-US" sz="2400"/>
              <a:t>2-3 days </a:t>
            </a:r>
            <a:r>
              <a:rPr lang="en-US" altLang="en-US" sz="2400" u="sng"/>
              <a:t>PRIOR</a:t>
            </a:r>
            <a:r>
              <a:rPr lang="en-US" altLang="en-US" sz="2400"/>
              <a:t> to this test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>
                <a:solidFill>
                  <a:srgbClr val="C00000"/>
                </a:solidFill>
              </a:rPr>
              <a:t>Don’t go overboard w/ water the “day of” </a:t>
            </a:r>
            <a:r>
              <a:rPr lang="en-US" altLang="en-US" sz="2400" i="1">
                <a:solidFill>
                  <a:srgbClr val="C00000"/>
                </a:solidFill>
              </a:rPr>
              <a:t>(may throw off actual weight)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>
                <a:solidFill>
                  <a:srgbClr val="C00000"/>
                </a:solidFill>
              </a:rPr>
              <a:t>Avoid beverages high in </a:t>
            </a:r>
            <a:r>
              <a:rPr lang="en-US" altLang="en-US" sz="2400" b="1" cap="all">
                <a:solidFill>
                  <a:srgbClr val="C00000"/>
                </a:solidFill>
              </a:rPr>
              <a:t>caffeine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Instruct athletes to urinate at least 1-2 times </a:t>
            </a:r>
            <a:br>
              <a:rPr lang="en-US" altLang="en-US" sz="2400"/>
            </a:br>
            <a:r>
              <a:rPr lang="en-US" altLang="en-US" sz="2400"/>
              <a:t>during the day </a:t>
            </a:r>
            <a:r>
              <a:rPr lang="en-US" altLang="en-US" sz="2400" u="sng"/>
              <a:t>PRIOR</a:t>
            </a:r>
            <a:r>
              <a:rPr lang="en-US" altLang="en-US" sz="2400"/>
              <a:t> to this test to prevent urine </a:t>
            </a:r>
            <a:br>
              <a:rPr lang="en-US" altLang="en-US" sz="2400"/>
            </a:br>
            <a:r>
              <a:rPr lang="en-US" altLang="en-US" sz="2400"/>
              <a:t>from becoming too concentrated</a:t>
            </a:r>
            <a:endParaRPr lang="en-US" altLang="en-US" sz="2400" i="1"/>
          </a:p>
        </p:txBody>
      </p:sp>
      <p:sp>
        <p:nvSpPr>
          <p:cNvPr id="109575" name="TextBox 1">
            <a:extLst>
              <a:ext uri="{FF2B5EF4-FFF2-40B4-BE49-F238E27FC236}">
                <a16:creationId xmlns:a16="http://schemas.microsoft.com/office/drawing/2014/main" id="{07C2A66E-7EDA-321E-5255-37A6B8C3D3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5" y="6407399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15</a:t>
            </a:r>
          </a:p>
        </p:txBody>
      </p:sp>
      <p:pic>
        <p:nvPicPr>
          <p:cNvPr id="109576" name="Picture 8" descr="Image result for coffee cup PNG">
            <a:extLst>
              <a:ext uri="{FF2B5EF4-FFF2-40B4-BE49-F238E27FC236}">
                <a16:creationId xmlns:a16="http://schemas.microsoft.com/office/drawing/2014/main" id="{A32ADF3F-B513-09D4-46C2-55CCB6B16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9" t="12291" r="18652" b="3423"/>
          <a:stretch>
            <a:fillRect/>
          </a:stretch>
        </p:blipFill>
        <p:spPr bwMode="auto">
          <a:xfrm>
            <a:off x="9394780" y="4510127"/>
            <a:ext cx="1289050" cy="118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1DF589E-294C-4DB0-6D4E-41883DB4C77C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21628F-1174-AD9F-FC42-477FEA76DFFB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6142719-A545-D2AF-0763-C7B6CC0FDFD3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8FF165F-0EF8-7932-3A7F-13D6A58D406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5" descr="Image result for water">
            <a:extLst>
              <a:ext uri="{FF2B5EF4-FFF2-40B4-BE49-F238E27FC236}">
                <a16:creationId xmlns:a16="http://schemas.microsoft.com/office/drawing/2014/main" id="{4B6A4D7D-3499-AC73-F92E-C9248A520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4410450-62F0-F185-9D7C-DF7F6E0C2CC6}"/>
              </a:ext>
            </a:extLst>
          </p:cNvPr>
          <p:cNvSpPr/>
          <p:nvPr/>
        </p:nvSpPr>
        <p:spPr bwMode="auto">
          <a:xfrm>
            <a:off x="0" y="4373788"/>
            <a:ext cx="12192000" cy="554472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8546" name="Rectangle 2">
            <a:extLst>
              <a:ext uri="{FF2B5EF4-FFF2-40B4-BE49-F238E27FC236}">
                <a16:creationId xmlns:a16="http://schemas.microsoft.com/office/drawing/2014/main" id="{0BA6C7B2-A0F3-813F-1441-DC0C69900A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8166" y="716188"/>
            <a:ext cx="9159834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Gravity Assessment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2B6AA310-2BB4-525A-BC8A-C3B8940951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10026144" cy="454161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School volunteers control the environment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Provide collection cup for one athlete at a time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Athletes enter a secured area, one at a time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Athlete collects a </a:t>
            </a:r>
            <a:r>
              <a:rPr lang="en-US" altLang="en-US" sz="2400" u="sng"/>
              <a:t>midstream</a:t>
            </a:r>
            <a:r>
              <a:rPr lang="en-US" altLang="en-US" sz="2400"/>
              <a:t> sample &amp; holds </a:t>
            </a:r>
            <a:r>
              <a:rPr lang="en-US" altLang="en-US" sz="2400" b="1" u="sng"/>
              <a:t>OWN</a:t>
            </a:r>
            <a:r>
              <a:rPr lang="en-US" altLang="en-US" sz="2400"/>
              <a:t> specimen during test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F48B03C-928C-5174-FB87-0201C24F7F0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B1300DC-8F08-5CA4-1719-853EF08E5DA7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04AD79-D8A4-A89F-55E5-AF3BE226AF0F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3BB0F71-A542-B7E3-0C63-19682F43E5D4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 descr="Image result for water">
            <a:extLst>
              <a:ext uri="{FF2B5EF4-FFF2-40B4-BE49-F238E27FC236}">
                <a16:creationId xmlns:a16="http://schemas.microsoft.com/office/drawing/2014/main" id="{8C03EC35-14B9-AB63-0056-13E737FE23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54" r="14425"/>
          <a:stretch/>
        </p:blipFill>
        <p:spPr bwMode="auto">
          <a:xfrm flipV="1">
            <a:off x="612769" y="-1108"/>
            <a:ext cx="1276356" cy="684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8E0F24A7-148E-3EA6-651E-7388DE8D7DAE}"/>
              </a:ext>
            </a:extLst>
          </p:cNvPr>
          <p:cNvSpPr/>
          <p:nvPr/>
        </p:nvSpPr>
        <p:spPr bwMode="auto">
          <a:xfrm>
            <a:off x="0" y="4199911"/>
            <a:ext cx="12192000" cy="457200"/>
          </a:xfrm>
          <a:prstGeom prst="rect">
            <a:avLst/>
          </a:prstGeom>
          <a:solidFill>
            <a:srgbClr val="C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101EF898-3030-6BC2-BA64-A44ED34747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1" y="1600200"/>
            <a:ext cx="10055230" cy="4572000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Test: Dip </a:t>
            </a:r>
            <a:r>
              <a:rPr lang="en-US" altLang="en-US" sz="2400" err="1"/>
              <a:t>Multistix</a:t>
            </a:r>
            <a:r>
              <a:rPr lang="en-US" altLang="en-US" sz="2400"/>
              <a:t> and remove </a:t>
            </a:r>
            <a:r>
              <a:rPr lang="en-US" altLang="en-US" sz="2400" b="1" u="sng" cap="all">
                <a:solidFill>
                  <a:srgbClr val="C00000"/>
                </a:solidFill>
              </a:rPr>
              <a:t>immediately</a:t>
            </a:r>
            <a:r>
              <a:rPr lang="en-US" altLang="en-US" sz="2400"/>
              <a:t> holding </a:t>
            </a:r>
            <a:r>
              <a:rPr lang="en-US" altLang="en-US" sz="2400" b="1" u="sng" cap="all"/>
              <a:t>horizontally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Hold horizontal, wait </a:t>
            </a:r>
            <a:r>
              <a:rPr lang="en-US" altLang="en-US" sz="2400" b="1" u="sng">
                <a:solidFill>
                  <a:srgbClr val="C00000"/>
                </a:solidFill>
              </a:rPr>
              <a:t>45</a:t>
            </a:r>
            <a:r>
              <a:rPr lang="en-US" altLang="en-US" sz="2400"/>
              <a:t> seconds and then compare to color strip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Continue with skinfold assessment if </a:t>
            </a:r>
            <a:r>
              <a:rPr lang="en-US" altLang="en-US" sz="2400" b="1"/>
              <a:t>SG &lt;1.025 </a:t>
            </a:r>
            <a:r>
              <a:rPr lang="en-US" altLang="en-US" sz="2400"/>
              <a:t>(passing)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weight or skinfolds if SG </a:t>
            </a:r>
            <a:r>
              <a:rPr lang="en-US" altLang="en-US" sz="2400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</a:t>
            </a: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1.025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Athlete: empty cup in toilet, cup in waste receptacle</a:t>
            </a:r>
            <a:endParaRPr lang="en-US" altLang="en-US" sz="2400" i="1">
              <a:solidFill>
                <a:schemeClr val="hlink"/>
              </a:solidFill>
            </a:endParaRPr>
          </a:p>
        </p:txBody>
      </p:sp>
      <p:sp>
        <p:nvSpPr>
          <p:cNvPr id="113671" name="TextBox 1">
            <a:extLst>
              <a:ext uri="{FF2B5EF4-FFF2-40B4-BE49-F238E27FC236}">
                <a16:creationId xmlns:a16="http://schemas.microsoft.com/office/drawing/2014/main" id="{2943DA05-F94F-A511-BEC7-276314C3D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2" y="6407398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25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9A4395B-D453-8EAA-2AC5-2B5E53952E82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9037883-61BA-4F9E-7D24-3F704F6A7B40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645B99D-95F0-079C-3438-1BAF5C98E7B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051A332-CA69-7E1D-0F6B-131D84652813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38790F73-52E0-A184-CDA5-C2738AB65D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8166" y="716188"/>
            <a:ext cx="9159834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Specific Gravity Assessment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11">
            <a:extLst>
              <a:ext uri="{FF2B5EF4-FFF2-40B4-BE49-F238E27FC236}">
                <a16:creationId xmlns:a16="http://schemas.microsoft.com/office/drawing/2014/main" id="{9763416A-4741-F15A-82D8-438C77811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4600"/>
            <a:ext cx="12192000" cy="213360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1" name="Text Box 3">
            <a:extLst>
              <a:ext uri="{FF2B5EF4-FFF2-40B4-BE49-F238E27FC236}">
                <a16:creationId xmlns:a16="http://schemas.microsoft.com/office/drawing/2014/main" id="{DFD7AF78-927C-8F7F-CC8B-4840704AE6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106988"/>
            <a:ext cx="9144000" cy="14462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 For Wrestling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sz="2800" b="1"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Weight Monitoring Assessors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en-US" altLang="en-US" b="1">
              <a:solidFill>
                <a:srgbClr val="333399"/>
              </a:solidFill>
              <a:latin typeface="Arial Narrow" pitchFamily="34" charset="0"/>
            </a:endParaRPr>
          </a:p>
        </p:txBody>
      </p:sp>
      <p:sp>
        <p:nvSpPr>
          <p:cNvPr id="110594" name="Text Box 2">
            <a:extLst>
              <a:ext uri="{FF2B5EF4-FFF2-40B4-BE49-F238E27FC236}">
                <a16:creationId xmlns:a16="http://schemas.microsoft.com/office/drawing/2014/main" id="{D0AB2ACF-309B-79D5-104B-8B1FB7475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899553"/>
            <a:ext cx="9067800" cy="58477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altLang="en-US" b="1" cap="all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Technical Information &amp; ASSESSMENT</a:t>
            </a:r>
          </a:p>
        </p:txBody>
      </p:sp>
      <p:sp>
        <p:nvSpPr>
          <p:cNvPr id="117766" name="Text Box 4">
            <a:extLst>
              <a:ext uri="{FF2B5EF4-FFF2-40B4-BE49-F238E27FC236}">
                <a16:creationId xmlns:a16="http://schemas.microsoft.com/office/drawing/2014/main" id="{0A18C725-FCFB-E37E-7223-3C15969A3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800" y="3200400"/>
            <a:ext cx="4114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2400" b="1">
              <a:latin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D8D5F1-6758-1EFA-D847-6589422B031C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8CF74CE-A977-C8E3-C0A5-627176E33332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D6CD3D6-AB8D-4952-889A-A70940BAF477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49FAF42-CE8F-C6EC-5246-03B08926F062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042DFB-28CF-620B-F22A-26E55E8C7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381ED31-FF4B-D03F-16AD-0CB9CABA9908}"/>
              </a:ext>
            </a:extLst>
          </p:cNvPr>
          <p:cNvSpPr/>
          <p:nvPr/>
        </p:nvSpPr>
        <p:spPr bwMode="auto">
          <a:xfrm>
            <a:off x="0" y="5182135"/>
            <a:ext cx="12192000" cy="479425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2642" name="Rectangle 2">
            <a:extLst>
              <a:ext uri="{FF2B5EF4-FFF2-40B4-BE49-F238E27FC236}">
                <a16:creationId xmlns:a16="http://schemas.microsoft.com/office/drawing/2014/main" id="{54D83772-1CD3-7CBF-9707-EACD56D74A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6188"/>
            <a:ext cx="8382000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Body Composition Prediction Methods</a:t>
            </a:r>
          </a:p>
        </p:txBody>
      </p:sp>
      <p:sp>
        <p:nvSpPr>
          <p:cNvPr id="109572" name="Rectangle 3">
            <a:extLst>
              <a:ext uri="{FF2B5EF4-FFF2-40B4-BE49-F238E27FC236}">
                <a16:creationId xmlns:a16="http://schemas.microsoft.com/office/drawing/2014/main" id="{551AD623-FE0E-3FFD-8E8B-CB8CA0FCFDB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199"/>
            <a:ext cx="9144000" cy="4541613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Bioelectric Impedance - Analysis (BIA)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Skeletal Anthropometric - Widths (SAW)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Near </a:t>
            </a:r>
            <a:r>
              <a:rPr lang="en-US" altLang="en-US" sz="2400" err="1"/>
              <a:t>Infa</a:t>
            </a:r>
            <a:r>
              <a:rPr lang="en-US" altLang="en-US" sz="2400"/>
              <a:t>-Red (NIR)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Computed </a:t>
            </a:r>
            <a:r>
              <a:rPr lang="en-US" altLang="en-US" sz="2400" err="1"/>
              <a:t>Tomographs</a:t>
            </a:r>
            <a:r>
              <a:rPr lang="en-US" altLang="en-US" sz="2400"/>
              <a:t> (CT scan)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Bod Pod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Hydrostatic Weighing (HW)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Skinfold Assessment (SF)</a:t>
            </a:r>
            <a:endParaRPr lang="en-US" alt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5D2A97-9D1C-71DB-1BC6-D9FE5C4AEE11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D7E154-E85B-DAA1-6016-E1C99955202F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F650A8D-3741-9E37-7502-C867D835B5B5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A0977F3-092A-E798-55D4-11918047E823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1" name="Rectangle 3">
            <a:extLst>
              <a:ext uri="{FF2B5EF4-FFF2-40B4-BE49-F238E27FC236}">
                <a16:creationId xmlns:a16="http://schemas.microsoft.com/office/drawing/2014/main" id="{DAC82756-95BC-73A8-1E37-F408EB699D6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8077200" cy="454161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Comparison of Methods Considerations</a:t>
            </a:r>
            <a:endParaRPr lang="en-US" altLang="en-US" sz="2400">
              <a:solidFill>
                <a:srgbClr val="E82D08"/>
              </a:solidFill>
            </a:endParaRP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Cost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Availability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Time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 cap="all">
                <a:solidFill>
                  <a:srgbClr val="C00000"/>
                </a:solidFill>
              </a:rPr>
              <a:t>Validity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Reliability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Why Skinfold Assessment?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0547718-96FD-EE4C-E238-77B0F58C4EAF}"/>
              </a:ext>
            </a:extLst>
          </p:cNvPr>
          <p:cNvCxnSpPr/>
          <p:nvPr/>
        </p:nvCxnSpPr>
        <p:spPr bwMode="auto">
          <a:xfrm flipH="1">
            <a:off x="4262252" y="4392881"/>
            <a:ext cx="2667000" cy="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21862" name="TextBox 1">
            <a:extLst>
              <a:ext uri="{FF2B5EF4-FFF2-40B4-BE49-F238E27FC236}">
                <a16:creationId xmlns:a16="http://schemas.microsoft.com/office/drawing/2014/main" id="{52EF8EFE-9108-D7CA-7A75-AAFDF0087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8115" y="6400797"/>
            <a:ext cx="68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29 / 30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46AA8F-F0F7-FF15-0720-F11D874A76C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EBE4DD7-83C7-62AB-5230-74BDBDC938A1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572C165-7D74-8D82-9F78-E57555B67E87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157D7B0-C6F0-BDD6-19A4-D6953A465B32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8F199947-79E6-7B7E-1D0B-20F33F5B2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6188"/>
            <a:ext cx="8382000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Body Composition Prediction Methods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E4DBAD-FDE7-DFA4-0410-7818C3A69160}"/>
              </a:ext>
            </a:extLst>
          </p:cNvPr>
          <p:cNvSpPr txBox="1"/>
          <p:nvPr/>
        </p:nvSpPr>
        <p:spPr>
          <a:xfrm>
            <a:off x="6887686" y="4103975"/>
            <a:ext cx="4235199" cy="58477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i="1"/>
              <a:t>The degree to which an assessor obtains an accurate measure of the skinfold site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F3E650A-2BB7-F710-CE89-7FB3F27456C5}"/>
              </a:ext>
            </a:extLst>
          </p:cNvPr>
          <p:cNvSpPr/>
          <p:nvPr/>
        </p:nvSpPr>
        <p:spPr bwMode="auto">
          <a:xfrm>
            <a:off x="0" y="3952502"/>
            <a:ext cx="121920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17684350-003A-500F-F469-9BFC7FB594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9144000" cy="454161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Skinfold Assessment Terminology</a:t>
            </a:r>
            <a:endParaRPr lang="en-US" altLang="en-US" sz="2400">
              <a:solidFill>
                <a:srgbClr val="E82D08"/>
              </a:solidFill>
            </a:endParaRP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Total Body Weight (TBW)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Body Density (BD)</a:t>
            </a:r>
          </a:p>
          <a:p>
            <a:pPr marL="914400" lvl="2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buNone/>
              <a:defRPr/>
            </a:pPr>
            <a:r>
              <a:rPr lang="en-US" altLang="en-US" sz="2400" b="1" i="1"/>
              <a:t>	Mass of the body per unit volume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Lean Body Mass (LBM) 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Percent Body Fat (%BF)</a:t>
            </a:r>
          </a:p>
        </p:txBody>
      </p:sp>
      <p:sp>
        <p:nvSpPr>
          <p:cNvPr id="123910" name="TextBox 1">
            <a:extLst>
              <a:ext uri="{FF2B5EF4-FFF2-40B4-BE49-F238E27FC236}">
                <a16:creationId xmlns:a16="http://schemas.microsoft.com/office/drawing/2014/main" id="{E997EBB5-ED6E-234A-B67C-983D455FB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3" y="639536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</a:t>
            </a:r>
            <a:endParaRPr lang="en-US" altLang="en-US" sz="10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0E26B1-2E84-3812-4168-595385B301D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5800A19-277C-0F6F-47A6-1A90E8448D7A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562F4AB-969A-D081-2075-219678B46F8E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2AA6BC7-789F-7B9E-F5C3-3B40134242CA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399DAC58-0345-75FA-8084-B2CE35CDC6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6188"/>
            <a:ext cx="8382000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Body Composition Prediction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DBBEE82-A8A6-5CC7-0787-214384E0A560}"/>
              </a:ext>
            </a:extLst>
          </p:cNvPr>
          <p:cNvSpPr/>
          <p:nvPr/>
        </p:nvSpPr>
        <p:spPr bwMode="auto">
          <a:xfrm>
            <a:off x="0" y="2658095"/>
            <a:ext cx="12192000" cy="403225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ACFE7A69-BEA0-3F07-7271-E81957B2E0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8458200" cy="4541611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 Lean Body Mass (LBM)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i="1"/>
              <a:t>	Muscle &amp; bone mass predicted to be in the body</a:t>
            </a:r>
            <a:endParaRPr lang="en-US" altLang="en-US" sz="2400">
              <a:solidFill>
                <a:srgbClr val="E82D08"/>
              </a:solidFill>
            </a:endParaRP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Muscle mass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Bone mass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Provides for activity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Support structure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Use and production of blood</a:t>
            </a:r>
          </a:p>
        </p:txBody>
      </p:sp>
      <p:sp>
        <p:nvSpPr>
          <p:cNvPr id="125958" name="TextBox 1">
            <a:extLst>
              <a:ext uri="{FF2B5EF4-FFF2-40B4-BE49-F238E27FC236}">
                <a16:creationId xmlns:a16="http://schemas.microsoft.com/office/drawing/2014/main" id="{68BF76E4-F3A5-8876-4B6F-33994E5D8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2545" y="6395362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</a:t>
            </a:r>
            <a:endParaRPr lang="en-US" altLang="en-US" sz="10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A01144C-CA79-EEA4-EA67-E62364AF658A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17B97CC-7CB7-26B7-8062-5357488543AC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E05AA34-C8E3-DA85-B205-118F67B0A871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6461FBD-2C12-60C0-0939-23E0DDB5D87A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00FA7735-A172-E983-7B1F-457E108203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6188"/>
            <a:ext cx="8382000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Body Composition Prediction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1F00859-0C37-40C4-DBAC-3EC5FE4CAA4A}"/>
              </a:ext>
            </a:extLst>
          </p:cNvPr>
          <p:cNvSpPr/>
          <p:nvPr/>
        </p:nvSpPr>
        <p:spPr bwMode="auto">
          <a:xfrm>
            <a:off x="0" y="2924300"/>
            <a:ext cx="12192000" cy="37605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10D4256B-C747-BACD-7B04-663DB42080E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9144000" cy="454161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 Body Fat = (BF)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i="1"/>
              <a:t>	Essential &amp; non-essential fat storage predicted to be in the body.</a:t>
            </a:r>
            <a:endParaRPr lang="en-US" altLang="en-US" sz="2400"/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Essential fat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Non-essential fat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Insulates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Padding for organs</a:t>
            </a:r>
          </a:p>
        </p:txBody>
      </p:sp>
      <p:sp>
        <p:nvSpPr>
          <p:cNvPr id="128006" name="TextBox 1">
            <a:extLst>
              <a:ext uri="{FF2B5EF4-FFF2-40B4-BE49-F238E27FC236}">
                <a16:creationId xmlns:a16="http://schemas.microsoft.com/office/drawing/2014/main" id="{226AE5F7-C24E-6D93-A009-D49958D40F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5" y="6407394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</a:t>
            </a:r>
            <a:endParaRPr lang="en-US" altLang="en-US" sz="10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BB4FC9-DEFA-37AA-E857-673F23643107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1205201-60B1-461A-D512-B9C5BECA3B22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6BEE37E-C9ED-3E86-E814-6FBABD18633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D3DC260-4132-7EB8-842F-D07D7D01BDF8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2004292-E5F2-A6DB-8FAF-042A1FB32C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6188"/>
            <a:ext cx="8382000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Body Composition Prediction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9024FAE-0490-987F-30C2-BFBF9FA0616D}"/>
              </a:ext>
            </a:extLst>
          </p:cNvPr>
          <p:cNvSpPr/>
          <p:nvPr/>
        </p:nvSpPr>
        <p:spPr bwMode="auto">
          <a:xfrm>
            <a:off x="0" y="3393376"/>
            <a:ext cx="12192000" cy="365125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1C12FD07-E089-A3D0-B604-4A95DDCE9B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0200"/>
            <a:ext cx="9144000" cy="4541612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Skinfold Assessment Terminology (cont’d)</a:t>
            </a:r>
            <a:endParaRPr lang="en-US" altLang="en-US" sz="2400">
              <a:solidFill>
                <a:srgbClr val="E82D08"/>
              </a:solidFill>
            </a:endParaRP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Fat Weight (FW)</a:t>
            </a:r>
            <a:br>
              <a:rPr lang="en-US" altLang="en-US" sz="2400">
                <a:solidFill>
                  <a:srgbClr val="C00000"/>
                </a:solidFill>
              </a:rPr>
            </a:br>
            <a:r>
              <a:rPr lang="en-US" altLang="en-US" sz="2400" i="1"/>
              <a:t>The weight of essential &amp; non-essential fat in the body</a:t>
            </a:r>
            <a:endParaRPr lang="en-US" altLang="en-US" sz="2400"/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Minimum Wrestling Weight (MWW)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Optimal Body Weight (OBW)</a:t>
            </a:r>
          </a:p>
          <a:p>
            <a:pPr lvl="1" eaLnBrk="1" hangingPunct="1">
              <a:defRPr/>
            </a:pPr>
            <a:endParaRPr lang="en-US" altLang="en-US"/>
          </a:p>
        </p:txBody>
      </p:sp>
      <p:sp>
        <p:nvSpPr>
          <p:cNvPr id="130054" name="TextBox 1">
            <a:extLst>
              <a:ext uri="{FF2B5EF4-FFF2-40B4-BE49-F238E27FC236}">
                <a16:creationId xmlns:a16="http://schemas.microsoft.com/office/drawing/2014/main" id="{120387FB-5E4B-67BE-92E5-386107E72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8" y="6407394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</a:t>
            </a:r>
            <a:endParaRPr lang="en-US" altLang="en-US" sz="10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A171F81-FED3-DB8F-B31C-B0769205E5F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25A1E9F-03F8-A94C-49F3-FA1336DE4614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7B0C46F-267D-FEDA-EA70-E5E6E0DD8C6A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02C3022-749A-A7B4-EBE0-8A34519E7F15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493E90CA-A53D-57B2-4C59-0D06B3D49A62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0" y="716188"/>
            <a:ext cx="8382000" cy="884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Body Composition Prediction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1" name="Rectangle 3">
            <a:extLst>
              <a:ext uri="{FF2B5EF4-FFF2-40B4-BE49-F238E27FC236}">
                <a16:creationId xmlns:a16="http://schemas.microsoft.com/office/drawing/2014/main" id="{6595A6E0-AA5B-97AC-5A1C-9698CC5628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3999" y="1600200"/>
            <a:ext cx="8229601" cy="4541611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Skinfold Assessment Terminology (cont’d)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Minimum Weight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Regression Equation(s)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Population Specificity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Biological Variability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Technical Variability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Reliability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Validity</a:t>
            </a:r>
          </a:p>
        </p:txBody>
      </p:sp>
      <p:cxnSp>
        <p:nvCxnSpPr>
          <p:cNvPr id="132115" name="Straight Connector 19">
            <a:extLst>
              <a:ext uri="{FF2B5EF4-FFF2-40B4-BE49-F238E27FC236}">
                <a16:creationId xmlns:a16="http://schemas.microsoft.com/office/drawing/2014/main" id="{B0DE9345-2B72-B787-36F9-F1028FDF7A67}"/>
              </a:ext>
            </a:extLst>
          </p:cNvPr>
          <p:cNvCxnSpPr>
            <a:cxnSpLocks/>
          </p:cNvCxnSpPr>
          <p:nvPr/>
        </p:nvCxnSpPr>
        <p:spPr bwMode="auto">
          <a:xfrm flipV="1">
            <a:off x="8452266" y="3628575"/>
            <a:ext cx="0" cy="1397000"/>
          </a:xfrm>
          <a:prstGeom prst="line">
            <a:avLst/>
          </a:prstGeom>
          <a:noFill/>
          <a:ln w="5715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2101" name="TextBox 1">
            <a:extLst>
              <a:ext uri="{FF2B5EF4-FFF2-40B4-BE49-F238E27FC236}">
                <a16:creationId xmlns:a16="http://schemas.microsoft.com/office/drawing/2014/main" id="{9B699A55-E19E-BCFC-7497-5DD9D16B4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4" y="6395362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14</a:t>
            </a:r>
            <a:endParaRPr lang="en-US" altLang="en-US" sz="10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4D5666-DE01-2A84-276F-674FE7653FDC}"/>
              </a:ext>
            </a:extLst>
          </p:cNvPr>
          <p:cNvSpPr txBox="1"/>
          <p:nvPr/>
        </p:nvSpPr>
        <p:spPr>
          <a:xfrm>
            <a:off x="6097977" y="4375731"/>
            <a:ext cx="4570017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600" i="1"/>
              <a:t>The attempt to make prediction calculations on representative subjects from a specific group of individuals leads to the formation of a…</a:t>
            </a:r>
          </a:p>
        </p:txBody>
      </p:sp>
      <p:cxnSp>
        <p:nvCxnSpPr>
          <p:cNvPr id="132104" name="Straight Arrow Connector 15">
            <a:extLst>
              <a:ext uri="{FF2B5EF4-FFF2-40B4-BE49-F238E27FC236}">
                <a16:creationId xmlns:a16="http://schemas.microsoft.com/office/drawing/2014/main" id="{EA97ABFE-EDFF-CAFB-0360-DEC7C1391CA7}"/>
              </a:ext>
            </a:extLst>
          </p:cNvPr>
          <p:cNvCxnSpPr>
            <a:cxnSpLocks/>
          </p:cNvCxnSpPr>
          <p:nvPr/>
        </p:nvCxnSpPr>
        <p:spPr bwMode="auto">
          <a:xfrm flipH="1">
            <a:off x="5924798" y="3628575"/>
            <a:ext cx="2527468" cy="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A48F49A0-F63C-935A-9C0D-4652707D1CDA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C455F6C-5D16-FC8E-A84B-26F68B6BA48B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9266C76-5EF0-BFC0-92FA-92C36595BBF8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9FABB4A-E255-61C6-E4E0-0BDF1E012FFC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FAAF2E4F-0C58-4B6B-A0DB-E0CF94A438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6188"/>
            <a:ext cx="8382000" cy="8840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Body Composition Prediction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146B596F-BBB9-B554-4E27-74100DE0E5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0145522"/>
              </p:ext>
            </p:extLst>
          </p:nvPr>
        </p:nvGraphicFramePr>
        <p:xfrm>
          <a:off x="8312541" y="718184"/>
          <a:ext cx="2279259" cy="5148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79259">
                  <a:extLst>
                    <a:ext uri="{9D8B030D-6E8A-4147-A177-3AD203B41FA5}">
                      <a16:colId xmlns:a16="http://schemas.microsoft.com/office/drawing/2014/main" val="2568955476"/>
                    </a:ext>
                  </a:extLst>
                </a:gridCol>
              </a:tblGrid>
              <a:tr h="17160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693334"/>
                  </a:ext>
                </a:extLst>
              </a:tr>
              <a:tr h="17160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3438088"/>
                  </a:ext>
                </a:extLst>
              </a:tr>
              <a:tr h="1716075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4406318"/>
                  </a:ext>
                </a:extLst>
              </a:tr>
            </a:tbl>
          </a:graphicData>
        </a:graphic>
      </p:graphicFrame>
      <p:sp>
        <p:nvSpPr>
          <p:cNvPr id="116739" name="Rectangle 3">
            <a:extLst>
              <a:ext uri="{FF2B5EF4-FFF2-40B4-BE49-F238E27FC236}">
                <a16:creationId xmlns:a16="http://schemas.microsoft.com/office/drawing/2014/main" id="{30D610A2-2AE4-A162-0704-C777951262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31917" y="1600200"/>
            <a:ext cx="9059883" cy="4542448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Standard Instruments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Caliper standard</a:t>
            </a:r>
          </a:p>
          <a:p>
            <a:pPr lvl="3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333399"/>
              </a:buClr>
              <a:buSzPct val="55000"/>
              <a:buFont typeface="Webdings" panose="05030102010509060703" pitchFamily="18" charset="2"/>
              <a:buNone/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Lange or Harpenden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Site Location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Scale Certification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Standard Hydration</a:t>
            </a:r>
          </a:p>
        </p:txBody>
      </p:sp>
      <p:pic>
        <p:nvPicPr>
          <p:cNvPr id="134147" name="Picture 1">
            <a:extLst>
              <a:ext uri="{FF2B5EF4-FFF2-40B4-BE49-F238E27FC236}">
                <a16:creationId xmlns:a16="http://schemas.microsoft.com/office/drawing/2014/main" id="{C88B10D2-3568-AD2D-F506-AD0EAA0413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6929" y="4214771"/>
            <a:ext cx="1554162" cy="15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6978" name="Rectangle 2">
            <a:extLst>
              <a:ext uri="{FF2B5EF4-FFF2-40B4-BE49-F238E27FC236}">
                <a16:creationId xmlns:a16="http://schemas.microsoft.com/office/drawing/2014/main" id="{D8912076-78A4-6479-E748-6AC381DCC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7" y="715352"/>
            <a:ext cx="9136083" cy="88484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Skinfold Assessment Standards</a:t>
            </a:r>
          </a:p>
        </p:txBody>
      </p:sp>
      <p:pic>
        <p:nvPicPr>
          <p:cNvPr id="134149" name="Picture 5" descr="Image result for Harpenden Skinfold Calipers">
            <a:extLst>
              <a:ext uri="{FF2B5EF4-FFF2-40B4-BE49-F238E27FC236}">
                <a16:creationId xmlns:a16="http://schemas.microsoft.com/office/drawing/2014/main" id="{99AB9340-4FEA-8D64-4F53-44EA4BB7DC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0"/>
          <a:stretch>
            <a:fillRect/>
          </a:stretch>
        </p:blipFill>
        <p:spPr bwMode="auto">
          <a:xfrm>
            <a:off x="8496300" y="2686104"/>
            <a:ext cx="1968902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4150" name="Picture 9" descr="Image result for Lange Skinfold Calipers">
            <a:extLst>
              <a:ext uri="{FF2B5EF4-FFF2-40B4-BE49-F238E27FC236}">
                <a16:creationId xmlns:a16="http://schemas.microsoft.com/office/drawing/2014/main" id="{B69FB428-EC15-0B65-32AA-BF97AEEBE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00" b="16000"/>
          <a:stretch>
            <a:fillRect/>
          </a:stretch>
        </p:blipFill>
        <p:spPr bwMode="auto">
          <a:xfrm>
            <a:off x="8571510" y="952500"/>
            <a:ext cx="1905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4152" name="TextBox 1">
            <a:extLst>
              <a:ext uri="{FF2B5EF4-FFF2-40B4-BE49-F238E27FC236}">
                <a16:creationId xmlns:a16="http://schemas.microsoft.com/office/drawing/2014/main" id="{7EBC897D-763B-C0C3-2AC1-3F4D4F0BD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6" y="6407397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8</a:t>
            </a:r>
            <a:endParaRPr lang="en-US" altLang="en-US" sz="10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25C506-6DC2-0687-5B79-BD75B2C890B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A5EAC22-F3C1-53F1-1FE3-E6DCFB2E8963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E565039-8FDC-DD32-08F7-0955B37CE72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29DB597-294D-3882-213A-558B5D28CE8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CC78701-7F78-0590-C7F8-B15770C1E054}"/>
              </a:ext>
            </a:extLst>
          </p:cNvPr>
          <p:cNvPicPr/>
          <p:nvPr/>
        </p:nvPicPr>
        <p:blipFill rotWithShape="1">
          <a:blip r:embed="rId3"/>
          <a:srcRect l="33392" t="23291" r="34259"/>
          <a:stretch/>
        </p:blipFill>
        <p:spPr bwMode="auto">
          <a:xfrm>
            <a:off x="7190881" y="1609100"/>
            <a:ext cx="3438525" cy="44196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2226" name="Rectangle 2">
            <a:extLst>
              <a:ext uri="{FF2B5EF4-FFF2-40B4-BE49-F238E27FC236}">
                <a16:creationId xmlns:a16="http://schemas.microsoft.com/office/drawing/2014/main" id="{7DC65793-E4E1-6ED7-1584-8383277B30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694706"/>
            <a:ext cx="9179626" cy="896588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Conducting the “Alpha Weigh-In” </a:t>
            </a:r>
            <a:r>
              <a:rPr lang="en-US" altLang="en-US" sz="3200" b="1" i="1">
                <a:solidFill>
                  <a:srgbClr val="3333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(the Stations)</a:t>
            </a:r>
          </a:p>
        </p:txBody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443655E9-1B4B-82E2-F4BE-506C2A19E2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591294"/>
            <a:ext cx="6099958" cy="4572000"/>
          </a:xfrm>
        </p:spPr>
        <p:txBody>
          <a:bodyPr anchor="ctr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b="1"/>
              <a:t>1.</a:t>
            </a:r>
            <a:r>
              <a:rPr lang="en-US" altLang="en-US" sz="2400"/>
              <a:t> Data completion form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b="1"/>
              <a:t>2.</a:t>
            </a:r>
            <a:r>
              <a:rPr lang="en-US" altLang="en-US" sz="2400"/>
              <a:t> Hydration status – 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i="1"/>
              <a:t>	specific gravity of urine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b="1"/>
              <a:t>3. </a:t>
            </a:r>
            <a:r>
              <a:rPr lang="en-US" altLang="en-US" sz="2400"/>
              <a:t>Weight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b="1"/>
              <a:t>4.</a:t>
            </a:r>
            <a:r>
              <a:rPr lang="en-US" altLang="en-US" sz="2400"/>
              <a:t> Skinfold measurement verification</a:t>
            </a:r>
          </a:p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altLang="en-US" sz="2400" b="1"/>
              <a:t>5.</a:t>
            </a:r>
            <a:r>
              <a:rPr lang="en-US" altLang="en-US" sz="2400"/>
              <a:t> Data verification &amp; entry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38B1772C-7B9F-F747-35BD-5E70686EBA70}"/>
              </a:ext>
            </a:extLst>
          </p:cNvPr>
          <p:cNvCxnSpPr>
            <a:cxnSpLocks/>
          </p:cNvCxnSpPr>
          <p:nvPr/>
        </p:nvCxnSpPr>
        <p:spPr bwMode="auto">
          <a:xfrm>
            <a:off x="4867893" y="2622468"/>
            <a:ext cx="2435432" cy="0"/>
          </a:xfrm>
          <a:prstGeom prst="straightConnector1">
            <a:avLst/>
          </a:prstGeom>
          <a:noFill/>
          <a:ln w="762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9B900F1-EB7C-1A1B-2690-24255E4168D0}"/>
              </a:ext>
            </a:extLst>
          </p:cNvPr>
          <p:cNvSpPr txBox="1"/>
          <p:nvPr/>
        </p:nvSpPr>
        <p:spPr>
          <a:xfrm>
            <a:off x="1806778" y="2675900"/>
            <a:ext cx="5384103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i="1">
                <a:solidFill>
                  <a:srgbClr val="C00000"/>
                </a:solidFill>
              </a:rPr>
              <a:t>Assistant may fill in name, school, gender and grade portions…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01F6DFF-A295-F0F0-FEB3-8E3FFA9809F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4325893-A1D6-8CC0-2731-83BE1185E614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B4AB6DD0-90A3-1B7E-6043-34C910E52417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4CEF66F-7881-9F7F-A9FE-4AE6257E0468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4">
            <a:extLst>
              <a:ext uri="{FF2B5EF4-FFF2-40B4-BE49-F238E27FC236}">
                <a16:creationId xmlns:a16="http://schemas.microsoft.com/office/drawing/2014/main" id="{9AA6CA5D-5B27-3650-915F-D1ED37B5F6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870" y="2610596"/>
            <a:ext cx="3733800" cy="111283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AAF4D90C-D204-D29D-EDD9-D9F0EE0486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15045"/>
            <a:ext cx="5185558" cy="4503853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/>
              <a:t>Site Selection and Identification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Anatomical Position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 u="sng">
                <a:solidFill>
                  <a:srgbClr val="C00000"/>
                </a:solidFill>
              </a:rPr>
              <a:t>RIGHT</a:t>
            </a:r>
            <a:r>
              <a:rPr lang="en-US" altLang="en-US" sz="2400">
                <a:solidFill>
                  <a:srgbClr val="C00000"/>
                </a:solidFill>
              </a:rPr>
              <a:t> Side Assessment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Site Identification</a:t>
            </a:r>
          </a:p>
          <a:p>
            <a:pPr lvl="3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400" b="1">
                <a:solidFill>
                  <a:srgbClr val="333399"/>
                </a:solidFill>
              </a:rPr>
              <a:t>Triceps</a:t>
            </a:r>
          </a:p>
          <a:p>
            <a:pPr lvl="3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400" b="1">
                <a:solidFill>
                  <a:srgbClr val="333399"/>
                </a:solidFill>
              </a:rPr>
              <a:t>Subscapular</a:t>
            </a:r>
          </a:p>
          <a:p>
            <a:pPr lvl="3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sz="2400" b="1">
                <a:solidFill>
                  <a:srgbClr val="333399"/>
                </a:solidFill>
              </a:rPr>
              <a:t>Abdominal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Site </a:t>
            </a:r>
            <a:r>
              <a:rPr lang="en-US" altLang="en-US" sz="2400" b="1">
                <a:solidFill>
                  <a:srgbClr val="C00000"/>
                </a:solidFill>
              </a:rPr>
              <a:t>ROTATION</a:t>
            </a:r>
            <a:r>
              <a:rPr lang="en-US" altLang="en-US" sz="2400">
                <a:solidFill>
                  <a:srgbClr val="C00000"/>
                </a:solidFill>
              </a:rPr>
              <a:t> across sites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F2C7F75A-AD03-ADDD-4230-F9239C34CE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39102"/>
            <a:ext cx="8614558" cy="82611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Skinfold Assessment Standards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EEA23EE-8F82-6027-B80D-9396613AB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559169"/>
              </p:ext>
            </p:extLst>
          </p:nvPr>
        </p:nvGraphicFramePr>
        <p:xfrm>
          <a:off x="6984670" y="2534396"/>
          <a:ext cx="37338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7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ABD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9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41854DE-6D09-B251-49AF-1CF4E139788A}"/>
              </a:ext>
            </a:extLst>
          </p:cNvPr>
          <p:cNvCxnSpPr/>
          <p:nvPr/>
        </p:nvCxnSpPr>
        <p:spPr bwMode="auto">
          <a:xfrm>
            <a:off x="8627490" y="2732834"/>
            <a:ext cx="0" cy="762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FFFFDAA-DA00-9D32-1A27-F6B4EEAF469A}"/>
              </a:ext>
            </a:extLst>
          </p:cNvPr>
          <p:cNvCxnSpPr/>
          <p:nvPr/>
        </p:nvCxnSpPr>
        <p:spPr bwMode="auto">
          <a:xfrm>
            <a:off x="9605498" y="2732834"/>
            <a:ext cx="0" cy="762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107C8F-2893-6F64-9131-18BCF6A95793}"/>
              </a:ext>
            </a:extLst>
          </p:cNvPr>
          <p:cNvCxnSpPr/>
          <p:nvPr/>
        </p:nvCxnSpPr>
        <p:spPr bwMode="auto">
          <a:xfrm>
            <a:off x="10521982" y="2732834"/>
            <a:ext cx="0" cy="762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443BAD8-3994-E51F-3A9D-053B18920AFB}"/>
              </a:ext>
            </a:extLst>
          </p:cNvPr>
          <p:cNvCxnSpPr>
            <a:cxnSpLocks/>
          </p:cNvCxnSpPr>
          <p:nvPr/>
        </p:nvCxnSpPr>
        <p:spPr bwMode="auto">
          <a:xfrm flipV="1">
            <a:off x="8842988" y="2732834"/>
            <a:ext cx="311727" cy="669924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4764A36-89C9-1855-22BD-19C9FB9C985E}"/>
              </a:ext>
            </a:extLst>
          </p:cNvPr>
          <p:cNvCxnSpPr>
            <a:cxnSpLocks/>
          </p:cNvCxnSpPr>
          <p:nvPr/>
        </p:nvCxnSpPr>
        <p:spPr bwMode="auto">
          <a:xfrm flipV="1">
            <a:off x="9781241" y="2732834"/>
            <a:ext cx="311727" cy="696166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sp>
        <p:nvSpPr>
          <p:cNvPr id="138272" name="Rectangle 14">
            <a:extLst>
              <a:ext uri="{FF2B5EF4-FFF2-40B4-BE49-F238E27FC236}">
                <a16:creationId xmlns:a16="http://schemas.microsoft.com/office/drawing/2014/main" id="{2F6BD3DF-9377-41A1-0256-7822DFEB5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60870" y="4012360"/>
            <a:ext cx="3733800" cy="1112837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EF8AD99E-CD87-CEEA-FAF6-4F392CEB06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128476"/>
              </p:ext>
            </p:extLst>
          </p:nvPr>
        </p:nvGraphicFramePr>
        <p:xfrm>
          <a:off x="6984670" y="3936160"/>
          <a:ext cx="3733800" cy="1112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3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TRI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6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946">
                <a:tc>
                  <a:txBody>
                    <a:bodyPr/>
                    <a:lstStyle/>
                    <a:p>
                      <a:pPr algn="ctr"/>
                      <a:r>
                        <a:rPr lang="en-US" sz="1200" b="1" strike="sng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ABD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trike="sng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trike="sng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strike="sngStrike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X</a:t>
                      </a:r>
                    </a:p>
                  </a:txBody>
                  <a:tcPr marT="45733" marB="4573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2946F30-53F6-A05B-5EAB-E8913A2577E0}"/>
              </a:ext>
            </a:extLst>
          </p:cNvPr>
          <p:cNvCxnSpPr/>
          <p:nvPr/>
        </p:nvCxnSpPr>
        <p:spPr bwMode="auto">
          <a:xfrm>
            <a:off x="8659294" y="4134596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EF32C39-D4B0-BE0A-4160-DF2AEC4AA819}"/>
              </a:ext>
            </a:extLst>
          </p:cNvPr>
          <p:cNvCxnSpPr/>
          <p:nvPr/>
        </p:nvCxnSpPr>
        <p:spPr bwMode="auto">
          <a:xfrm>
            <a:off x="9621400" y="4134596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BD2B942D-1D44-7EB5-09AE-CC4FAEBFD857}"/>
              </a:ext>
            </a:extLst>
          </p:cNvPr>
          <p:cNvCxnSpPr/>
          <p:nvPr/>
        </p:nvCxnSpPr>
        <p:spPr bwMode="auto">
          <a:xfrm>
            <a:off x="10517955" y="4134596"/>
            <a:ext cx="0" cy="381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273ACDD-3266-214E-5141-A63F54386E92}"/>
              </a:ext>
            </a:extLst>
          </p:cNvPr>
          <p:cNvCxnSpPr/>
          <p:nvPr/>
        </p:nvCxnSpPr>
        <p:spPr bwMode="auto">
          <a:xfrm flipV="1">
            <a:off x="8769707" y="4134596"/>
            <a:ext cx="457200" cy="381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B573DDF9-37E3-CE08-9747-B9AC59323B21}"/>
              </a:ext>
            </a:extLst>
          </p:cNvPr>
          <p:cNvCxnSpPr/>
          <p:nvPr/>
        </p:nvCxnSpPr>
        <p:spPr bwMode="auto">
          <a:xfrm flipV="1">
            <a:off x="9756015" y="4134596"/>
            <a:ext cx="381000" cy="381000"/>
          </a:xfrm>
          <a:prstGeom prst="straightConnector1">
            <a:avLst/>
          </a:prstGeom>
          <a:noFill/>
          <a:ln w="571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cxnSp>
      <p:pic>
        <p:nvPicPr>
          <p:cNvPr id="138300" name="Picture 7" descr="Image result for Male Symbol">
            <a:extLst>
              <a:ext uri="{FF2B5EF4-FFF2-40B4-BE49-F238E27FC236}">
                <a16:creationId xmlns:a16="http://schemas.microsoft.com/office/drawing/2014/main" id="{50FB82C8-F017-7AB4-886C-9EA0BB529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670" y="283919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8301" name="Picture 9" descr="Image result for Female Symbol">
            <a:extLst>
              <a:ext uri="{FF2B5EF4-FFF2-40B4-BE49-F238E27FC236}">
                <a16:creationId xmlns:a16="http://schemas.microsoft.com/office/drawing/2014/main" id="{A78B0BB3-8550-3ECF-864C-07F13AA9EC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4670" y="4286996"/>
            <a:ext cx="457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8303" name="TextBox 1">
            <a:extLst>
              <a:ext uri="{FF2B5EF4-FFF2-40B4-BE49-F238E27FC236}">
                <a16:creationId xmlns:a16="http://schemas.microsoft.com/office/drawing/2014/main" id="{94C3AA93-FB3D-1EA4-8232-E23B0E0A4A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4" y="6395368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28</a:t>
            </a:r>
            <a:endParaRPr lang="en-US" altLang="en-US" sz="1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5661CEB-374E-0489-8A46-15EF3939342A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3C1605D7-28A9-7009-602D-5AD3DD0BB4A9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0C8602C3-D0C1-9E90-1932-9126D466B979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4885B89-64BF-2180-AEAE-36C8EA17665C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3">
            <a:extLst>
              <a:ext uri="{FF2B5EF4-FFF2-40B4-BE49-F238E27FC236}">
                <a16:creationId xmlns:a16="http://schemas.microsoft.com/office/drawing/2014/main" id="{5A4314CC-6620-D166-86F3-A00BD4E6BB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63584" y="1591294"/>
            <a:ext cx="9064832" cy="4657107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200"/>
              <a:t>The Weight Monitoring Program or “skinfold” process which determines a wrestler’s lowest minimum weight has the student’s </a:t>
            </a:r>
            <a:r>
              <a:rPr lang="en-US" altLang="en-US" sz="2200" b="1"/>
              <a:t>health &amp; safety </a:t>
            </a:r>
            <a:r>
              <a:rPr lang="en-US" altLang="en-US" sz="2200"/>
              <a:t>at the forefront. This process is based on gender </a:t>
            </a:r>
            <a:r>
              <a:rPr lang="en-US" altLang="en-US" sz="2200" b="1">
                <a:solidFill>
                  <a:srgbClr val="C00000"/>
                </a:solidFill>
              </a:rPr>
              <a:t>biology</a:t>
            </a:r>
            <a:r>
              <a:rPr lang="en-US" altLang="en-US" sz="2200"/>
              <a:t> as opposed to gender identification.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200"/>
              <a:t>Females who identify as males will be assessed as females in order to keep the student healthy and safe with a body fat level not to be below </a:t>
            </a:r>
            <a:r>
              <a:rPr lang="en-US" altLang="en-US" sz="2200" b="1">
                <a:solidFill>
                  <a:srgbClr val="C00000"/>
                </a:solidFill>
                <a:highlight>
                  <a:srgbClr val="FFFF00"/>
                </a:highlight>
                <a:latin typeface="Aptos Black" panose="020B0004020202020204" pitchFamily="34" charset="0"/>
              </a:rPr>
              <a:t>19%</a:t>
            </a:r>
            <a:r>
              <a:rPr lang="en-US" altLang="en-US" sz="2200"/>
              <a:t>.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200"/>
              <a:t>A student who identifies as a gender other than the one on their birth certificate and has begun hormone therapy and has additional supporting documentation </a:t>
            </a:r>
            <a:r>
              <a:rPr lang="en-US" altLang="en-US" sz="2200" i="1"/>
              <a:t>(driver’s license, school records, physical form, etc.),</a:t>
            </a:r>
            <a:r>
              <a:rPr lang="en-US" altLang="en-US" sz="2200"/>
              <a:t> may make a request to the MHSAA to be assessed using their identified gender’s requirements in regard to the skinfold assessment.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642A9F00-7D66-0C4C-F436-5F1A129441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715352"/>
            <a:ext cx="9028216" cy="87594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Skinfold Assessment Standards: Transgender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558F32-9E2E-AC22-1480-30B89D819CA2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92BB634-93F7-BB08-FB0D-CD160FEBE05F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D25A5FA-F792-F18D-ABAF-EA01853F0619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0AA0AED-1AD7-D03A-3D94-D7CFE87D1C04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>
            <a:extLst>
              <a:ext uri="{FF2B5EF4-FFF2-40B4-BE49-F238E27FC236}">
                <a16:creationId xmlns:a16="http://schemas.microsoft.com/office/drawing/2014/main" id="{781A7F35-480E-FB03-0149-71F5B4AE99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565212"/>
            <a:ext cx="8462158" cy="4645583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Sites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Identify &amp; mark sites </a:t>
            </a:r>
            <a:r>
              <a:rPr lang="en-US" altLang="en-US" sz="2400">
                <a:solidFill>
                  <a:srgbClr val="C00000"/>
                </a:solidFill>
              </a:rPr>
              <a:t>(</a:t>
            </a:r>
            <a:r>
              <a:rPr lang="en-US" altLang="en-US" sz="2400" b="1" u="sng">
                <a:solidFill>
                  <a:srgbClr val="C00000"/>
                </a:solidFill>
              </a:rPr>
              <a:t>RIGHT</a:t>
            </a:r>
            <a:r>
              <a:rPr lang="en-US" altLang="en-US" sz="2400">
                <a:solidFill>
                  <a:srgbClr val="C00000"/>
                </a:solidFill>
              </a:rPr>
              <a:t>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PALPATE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 i="1"/>
              <a:t>(</a:t>
            </a:r>
            <a:r>
              <a:rPr lang="en-US" sz="2400" i="1"/>
              <a:t>examine by touch, especially for medical purposes) </a:t>
            </a:r>
            <a:r>
              <a:rPr lang="en-US" altLang="en-US" sz="2400"/>
              <a:t>site gently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Elevate skinfold &amp; fat under it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Use thumb and index finger of </a:t>
            </a:r>
            <a:r>
              <a:rPr lang="en-US" altLang="en-US" sz="2400" b="1" u="sng">
                <a:solidFill>
                  <a:srgbClr val="C00000"/>
                </a:solidFill>
              </a:rPr>
              <a:t>LEFT</a:t>
            </a:r>
            <a:r>
              <a:rPr lang="en-US" altLang="en-US" sz="2400">
                <a:solidFill>
                  <a:srgbClr val="C00000"/>
                </a:solidFill>
              </a:rPr>
              <a:t> hand</a:t>
            </a:r>
          </a:p>
        </p:txBody>
      </p:sp>
      <p:sp>
        <p:nvSpPr>
          <p:cNvPr id="142341" name="TextBox 1">
            <a:extLst>
              <a:ext uri="{FF2B5EF4-FFF2-40B4-BE49-F238E27FC236}">
                <a16:creationId xmlns:a16="http://schemas.microsoft.com/office/drawing/2014/main" id="{06B38C75-EDA9-71E6-A364-C89BD1DF2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5710" y="6400795"/>
            <a:ext cx="8382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 dirty="0"/>
              <a:t>28 / 39 / 40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D748C7-924C-F480-09E9-4919507CD086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A9222C6-732B-3EAA-3671-8CC50DA86848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BB56E39-9513-1A91-85FE-D34BEB0C852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0C4D289-C862-CCE4-61C9-CE93CF97F084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CE9D8DEA-4FCD-5A27-2947-B90AF873C3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39102"/>
            <a:ext cx="8614558" cy="82611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Skinfold 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>
            <a:extLst>
              <a:ext uri="{FF2B5EF4-FFF2-40B4-BE49-F238E27FC236}">
                <a16:creationId xmlns:a16="http://schemas.microsoft.com/office/drawing/2014/main" id="{6B3254D0-723A-861F-7F1D-EC7560AC4BE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612712"/>
            <a:ext cx="9120249" cy="4553686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Skinfold Sites (</a:t>
            </a:r>
            <a:r>
              <a:rPr lang="en-US" altLang="en-US" sz="2400" u="sng"/>
              <a:t>RIGHT</a:t>
            </a:r>
            <a:r>
              <a:rPr lang="en-US" altLang="en-US" sz="2400"/>
              <a:t> side – rotate across)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>
                <a:solidFill>
                  <a:srgbClr val="333399"/>
                </a:solidFill>
              </a:rPr>
              <a:t>Triceps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>
                <a:solidFill>
                  <a:srgbClr val="C00000"/>
                </a:solidFill>
              </a:rPr>
              <a:t>= VERTICAL, posterior mid-way between the AC joint and elbow olecranon process and mid-way between the medial and lateral tissue of the triceps (|)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>
                <a:solidFill>
                  <a:srgbClr val="333399"/>
                </a:solidFill>
              </a:rPr>
              <a:t>Subscapular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>
                <a:solidFill>
                  <a:srgbClr val="C00000"/>
                </a:solidFill>
              </a:rPr>
              <a:t>= DIAGONAL axis 1 cm below INFERIOR angle </a:t>
            </a:r>
            <a:br>
              <a:rPr lang="en-US" altLang="en-US" sz="2400">
                <a:solidFill>
                  <a:srgbClr val="C00000"/>
                </a:solidFill>
              </a:rPr>
            </a:br>
            <a:r>
              <a:rPr lang="en-US" altLang="en-US" sz="2400">
                <a:solidFill>
                  <a:srgbClr val="C00000"/>
                </a:solidFill>
              </a:rPr>
              <a:t>of scapula (\)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 b="1">
                <a:solidFill>
                  <a:srgbClr val="333399"/>
                </a:solidFill>
              </a:rPr>
              <a:t>Abdominal</a:t>
            </a:r>
            <a:r>
              <a:rPr lang="en-US" altLang="en-US" sz="2400"/>
              <a:t> </a:t>
            </a:r>
            <a:r>
              <a:rPr lang="en-US" altLang="en-US" sz="2400">
                <a:solidFill>
                  <a:srgbClr val="C00000"/>
                </a:solidFill>
              </a:rPr>
              <a:t>= VERTICAL, anterior 3 cm lateral &amp; </a:t>
            </a:r>
            <a:br>
              <a:rPr lang="en-US" altLang="en-US" sz="2400">
                <a:solidFill>
                  <a:srgbClr val="C00000"/>
                </a:solidFill>
              </a:rPr>
            </a:br>
            <a:r>
              <a:rPr lang="en-US" altLang="en-US" sz="2400">
                <a:solidFill>
                  <a:srgbClr val="C00000"/>
                </a:solidFill>
              </a:rPr>
              <a:t>1 cm below the umbilicus (|)</a:t>
            </a:r>
            <a:endParaRPr lang="en-US" altLang="en-US" sz="2400" b="1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3F3796-EC4D-E8EE-BA7C-E5B50D1189F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595B3F51-0CC1-C339-9671-850FC40AD616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D7EC487-A114-D307-76AA-C7AD80F99BD6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87E6F39-ACD2-1EDD-8DA6-FAE346C36AD5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D875517-77BC-37A6-A087-010065CEC728}"/>
              </a:ext>
            </a:extLst>
          </p:cNvPr>
          <p:cNvSpPr txBox="1">
            <a:spLocks noChangeArrowheads="1"/>
          </p:cNvSpPr>
          <p:nvPr/>
        </p:nvSpPr>
        <p:spPr>
          <a:xfrm>
            <a:off x="1520042" y="739102"/>
            <a:ext cx="8614558" cy="826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434" name="Picture 4" descr="DSC00642">
            <a:extLst>
              <a:ext uri="{FF2B5EF4-FFF2-40B4-BE49-F238E27FC236}">
                <a16:creationId xmlns:a16="http://schemas.microsoft.com/office/drawing/2014/main" id="{6CF334CC-6FDD-1D24-6A70-859646149869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437" b="24435"/>
          <a:stretch>
            <a:fillRect/>
          </a:stretch>
        </p:blipFill>
        <p:spPr>
          <a:xfrm>
            <a:off x="1526066" y="762000"/>
            <a:ext cx="3930650" cy="5181600"/>
          </a:xfr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33123" name="Rectangle 3">
            <a:extLst>
              <a:ext uri="{FF2B5EF4-FFF2-40B4-BE49-F238E27FC236}">
                <a16:creationId xmlns:a16="http://schemas.microsoft.com/office/drawing/2014/main" id="{73D02920-9257-5532-3058-68BACF0C4BA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170614" y="1626919"/>
            <a:ext cx="5379785" cy="4528672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TRICEPS</a:t>
            </a:r>
            <a:endParaRPr lang="en-US" altLang="en-US" sz="240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VERTICAL</a:t>
            </a:r>
            <a:endParaRPr lang="en-US" altLang="en-US" sz="2400">
              <a:solidFill>
                <a:srgbClr val="C0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Posterior mid-way between AC joint and elbow olecranon process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Mid-way between medial   and lateral tissue of triceps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64ABD4F1-D06D-4020-500C-FFE370D6C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715352"/>
            <a:ext cx="4572000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  <p:sp>
        <p:nvSpPr>
          <p:cNvPr id="146438" name="TextBox 1">
            <a:extLst>
              <a:ext uri="{FF2B5EF4-FFF2-40B4-BE49-F238E27FC236}">
                <a16:creationId xmlns:a16="http://schemas.microsoft.com/office/drawing/2014/main" id="{59EB22EC-69F3-AF0B-40D4-2F8F98368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1" y="6407398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 dirty="0"/>
              <a:t>36</a:t>
            </a:r>
            <a:endParaRPr lang="en-US" altLang="en-US" sz="1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C16D238-9231-64F7-49E8-A5DF90299CEF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E616C72-A7F0-BA2F-7A60-AD2FF4A2E8DF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E8078E3-0D48-78D5-A07D-BF72A51D5833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B13F3FB-BF3E-ABBF-F205-CC667CB918FD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p:transition>
    <p:fade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268" name="Picture 5" descr="DSC00643">
            <a:extLst>
              <a:ext uri="{FF2B5EF4-FFF2-40B4-BE49-F238E27FC236}">
                <a16:creationId xmlns:a16="http://schemas.microsoft.com/office/drawing/2014/main" id="{06414ABF-D86F-9B4B-2FD8-6D079C18E7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/>
          <a:srcRect r="11667"/>
          <a:stretch/>
        </p:blipFill>
        <p:spPr bwMode="auto">
          <a:xfrm>
            <a:off x="1527960" y="1600201"/>
            <a:ext cx="4038600" cy="3751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481BCAA2-0099-547E-3168-E477AA0CC9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1626919"/>
            <a:ext cx="5454399" cy="451572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b="1" kern="0"/>
              <a:t>TRICEPS</a:t>
            </a:r>
            <a:endParaRPr lang="en-US" altLang="en-US" sz="2400" kern="0"/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b="1" kern="0">
                <a:solidFill>
                  <a:srgbClr val="C00000"/>
                </a:solidFill>
              </a:rPr>
              <a:t>VERTICAL</a:t>
            </a:r>
            <a:endParaRPr lang="en-US" altLang="en-US" sz="2400" kern="0">
              <a:solidFill>
                <a:srgbClr val="C00000"/>
              </a:solidFill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kern="0"/>
              <a:t>Posterior mid-way between AC joint and elbow olecranon process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 kern="0"/>
              <a:t>Mid-way between medial and lateral tissue of triceps</a:t>
            </a:r>
            <a:endParaRPr lang="en-US" altLang="en-US" sz="2000" kern="0"/>
          </a:p>
        </p:txBody>
      </p:sp>
      <p:sp>
        <p:nvSpPr>
          <p:cNvPr id="148486" name="TextBox 1">
            <a:extLst>
              <a:ext uri="{FF2B5EF4-FFF2-40B4-BE49-F238E27FC236}">
                <a16:creationId xmlns:a16="http://schemas.microsoft.com/office/drawing/2014/main" id="{E3D551C7-5C64-507F-43E4-381B9E265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6" y="640739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36</a:t>
            </a:r>
            <a:endParaRPr lang="en-US" altLang="en-US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F5C00C-C104-2FAE-2A7E-0EF55A9BE56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F38CA24-258B-7342-E175-366E0AAB75B7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0BFD3AA-3301-25A2-0ABD-A53555903564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DC2B0A7-6372-15BE-F9A4-67FDEC8CE34C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24857EC5-98A3-0232-F941-F29D9A697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715352"/>
            <a:ext cx="4572000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4">
            <a:extLst>
              <a:ext uri="{FF2B5EF4-FFF2-40B4-BE49-F238E27FC236}">
                <a16:creationId xmlns:a16="http://schemas.microsoft.com/office/drawing/2014/main" id="{FEDC3033-ED71-0932-9893-76AB0C5F62C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6095999" y="1626919"/>
            <a:ext cx="5454399" cy="4515729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SUBSCAPULAR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Diagonal</a:t>
            </a:r>
            <a:r>
              <a:rPr lang="en-US" altLang="en-US" sz="2400">
                <a:solidFill>
                  <a:srgbClr val="002060"/>
                </a:solidFill>
              </a:rPr>
              <a:t> </a:t>
            </a:r>
            <a:r>
              <a:rPr lang="en-US" altLang="en-US" sz="2400"/>
              <a:t>fold taken 1 cm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below the INFERIOR angle of the scapula </a:t>
            </a:r>
          </a:p>
        </p:txBody>
      </p:sp>
      <p:pic>
        <p:nvPicPr>
          <p:cNvPr id="141316" name="Picture 5" descr="DSC00644">
            <a:extLst>
              <a:ext uri="{FF2B5EF4-FFF2-40B4-BE49-F238E27FC236}">
                <a16:creationId xmlns:a16="http://schemas.microsoft.com/office/drawing/2014/main" id="{09EDF2D5-26F2-7BB5-CCFE-5877B2EEA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870" y="2066309"/>
            <a:ext cx="4098097" cy="307424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1321" name="Picture 9" descr="Image result for Xray &quot;R&quot; tab">
            <a:extLst>
              <a:ext uri="{FF2B5EF4-FFF2-40B4-BE49-F238E27FC236}">
                <a16:creationId xmlns:a16="http://schemas.microsoft.com/office/drawing/2014/main" id="{C7EF8B06-F2DB-1B5F-2771-B1AF888233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/>
          <a:srcRect l="54859" t="6133" r="5417" b="3377"/>
          <a:stretch/>
        </p:blipFill>
        <p:spPr bwMode="auto">
          <a:xfrm>
            <a:off x="4989906" y="3915364"/>
            <a:ext cx="668475" cy="2034772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0535" name="TextBox 1">
            <a:extLst>
              <a:ext uri="{FF2B5EF4-FFF2-40B4-BE49-F238E27FC236}">
                <a16:creationId xmlns:a16="http://schemas.microsoft.com/office/drawing/2014/main" id="{C5259835-C351-0547-6E48-C3170C8A0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79" y="6407399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37</a:t>
            </a:r>
            <a:endParaRPr lang="en-US" altLang="en-US" sz="1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DE391F-1EFE-29B6-33DF-155AEE25281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37DE5F4-62B8-1978-FC98-8CD47DD6B40A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9C41A83-CA4E-D8E5-86EC-AB44B3E56B54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8DFE854B-C8AE-94CD-A8DC-E991DE9C24C2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A3ABFCCB-B4FC-EDDC-DD25-F241C9DC13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715352"/>
            <a:ext cx="4572000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4">
            <a:extLst>
              <a:ext uri="{FF2B5EF4-FFF2-40B4-BE49-F238E27FC236}">
                <a16:creationId xmlns:a16="http://schemas.microsoft.com/office/drawing/2014/main" id="{32A751AD-248C-14BF-ADF1-C2DC08D75981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>
          <a:xfrm>
            <a:off x="6096000" y="1626919"/>
            <a:ext cx="5454399" cy="4515729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Measure &amp; Mark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ABDOMINAL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/>
              <a:t>3 cm lateral to naval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/>
              <a:t>1 cm inferior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b="1">
                <a:solidFill>
                  <a:srgbClr val="C00000"/>
                </a:solidFill>
              </a:rPr>
              <a:t>VERTICAL</a:t>
            </a:r>
            <a:r>
              <a:rPr lang="en-US" altLang="en-US">
                <a:solidFill>
                  <a:srgbClr val="002060"/>
                </a:solidFill>
              </a:rPr>
              <a:t> </a:t>
            </a:r>
            <a:r>
              <a:rPr lang="en-US" altLang="en-US"/>
              <a:t>fold</a:t>
            </a:r>
          </a:p>
        </p:txBody>
      </p:sp>
      <p:pic>
        <p:nvPicPr>
          <p:cNvPr id="143365" name="Picture 5" descr="belly #1">
            <a:extLst>
              <a:ext uri="{FF2B5EF4-FFF2-40B4-BE49-F238E27FC236}">
                <a16:creationId xmlns:a16="http://schemas.microsoft.com/office/drawing/2014/main" id="{465A11B7-FFC7-F22B-E515-A6F2009725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7961" y="1745675"/>
            <a:ext cx="4319588" cy="3505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2581" name="Picture 10" descr="Image result for Question Mark">
            <a:extLst>
              <a:ext uri="{FF2B5EF4-FFF2-40B4-BE49-F238E27FC236}">
                <a16:creationId xmlns:a16="http://schemas.microsoft.com/office/drawing/2014/main" id="{F81C4721-E357-52BC-38B3-DBF89B76C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1643" y="4724401"/>
            <a:ext cx="1243012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3" name="TextBox 1">
            <a:extLst>
              <a:ext uri="{FF2B5EF4-FFF2-40B4-BE49-F238E27FC236}">
                <a16:creationId xmlns:a16="http://schemas.microsoft.com/office/drawing/2014/main" id="{42B2ED21-1DC7-82DE-7C9E-BA0F163AC9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1" y="6407399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38</a:t>
            </a:r>
            <a:endParaRPr lang="en-US" altLang="en-US" sz="1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F316875-2D83-400C-FF1D-475DC1C326AE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2A18882-4F9A-3354-D5B2-75314C03BEE3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415866F-A364-F9BB-394C-BB016C5E1853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BD88B94-4FD3-BCF5-3DA1-63BDB0C10776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9403D741-906C-9B4B-EB55-25F16B2A05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715352"/>
            <a:ext cx="4572000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4" descr="belly #2">
            <a:extLst>
              <a:ext uri="{FF2B5EF4-FFF2-40B4-BE49-F238E27FC236}">
                <a16:creationId xmlns:a16="http://schemas.microsoft.com/office/drawing/2014/main" id="{4A90273F-F046-E7BA-95EF-DFE79547529B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19219" y="2018804"/>
            <a:ext cx="4116777" cy="308758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5412" name="Rectangle 3">
            <a:extLst>
              <a:ext uri="{FF2B5EF4-FFF2-40B4-BE49-F238E27FC236}">
                <a16:creationId xmlns:a16="http://schemas.microsoft.com/office/drawing/2014/main" id="{5F24AD04-E2CA-C335-84E7-3820A6C9269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1626919"/>
            <a:ext cx="5454399" cy="4515729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Site Determined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ABDOMINAL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/>
              <a:t>3 cm lateral to naval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/>
              <a:t>1 cm inferior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b="1">
                <a:solidFill>
                  <a:srgbClr val="C00000"/>
                </a:solidFill>
              </a:rPr>
              <a:t>VERTICAL</a:t>
            </a:r>
            <a:r>
              <a:rPr lang="en-US" altLang="en-US">
                <a:solidFill>
                  <a:srgbClr val="002060"/>
                </a:solidFill>
              </a:rPr>
              <a:t> </a:t>
            </a:r>
            <a:r>
              <a:rPr lang="en-US" altLang="en-US"/>
              <a:t>fold</a:t>
            </a:r>
          </a:p>
        </p:txBody>
      </p:sp>
      <p:pic>
        <p:nvPicPr>
          <p:cNvPr id="154628" name="Picture 10" descr="Image result for Question Mark">
            <a:extLst>
              <a:ext uri="{FF2B5EF4-FFF2-40B4-BE49-F238E27FC236}">
                <a16:creationId xmlns:a16="http://schemas.microsoft.com/office/drawing/2014/main" id="{E3BC9558-5867-4712-45C3-344F0DC77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233" y="4463147"/>
            <a:ext cx="1243012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31" name="TextBox 1">
            <a:extLst>
              <a:ext uri="{FF2B5EF4-FFF2-40B4-BE49-F238E27FC236}">
                <a16:creationId xmlns:a16="http://schemas.microsoft.com/office/drawing/2014/main" id="{F6FD6FAE-2D5E-C59C-45FE-6B6F4B696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79" y="6407400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38</a:t>
            </a:r>
            <a:endParaRPr lang="en-US" altLang="en-US" sz="10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05549AC-8259-DC27-B7D7-D9CB75F6E80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6B5BEC1-80C9-9119-FE1F-9EF50FCD4A95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385D3B0-4020-1151-9D34-CD9768B2B1DF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D5BC18B-8B33-952F-BE16-6DDB0691EB0D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CA8CAFBD-0292-9CEB-3CD9-B694B2631C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715352"/>
            <a:ext cx="4572000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674" name="Picture 4" descr="Belly #3">
            <a:extLst>
              <a:ext uri="{FF2B5EF4-FFF2-40B4-BE49-F238E27FC236}">
                <a16:creationId xmlns:a16="http://schemas.microsoft.com/office/drawing/2014/main" id="{1A8BAAF3-A329-F791-8841-74BA5F8EA266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9943" y="2228850"/>
            <a:ext cx="4107271" cy="308045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43363" name="Rectangle 3">
            <a:extLst>
              <a:ext uri="{FF2B5EF4-FFF2-40B4-BE49-F238E27FC236}">
                <a16:creationId xmlns:a16="http://schemas.microsoft.com/office/drawing/2014/main" id="{632A6BDD-E0B8-6B5A-D0D4-0DA038E2DB9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1626919"/>
            <a:ext cx="5454399" cy="4515729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Measurement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ABDOMINAL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/>
              <a:t>3 cm lateral to naval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/>
              <a:t>1 cm inferior</a:t>
            </a:r>
          </a:p>
          <a:p>
            <a:pPr lvl="1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b="1">
                <a:solidFill>
                  <a:srgbClr val="C00000"/>
                </a:solidFill>
              </a:rPr>
              <a:t>VERTICAL</a:t>
            </a:r>
            <a:r>
              <a:rPr lang="en-US" altLang="en-US">
                <a:solidFill>
                  <a:srgbClr val="002060"/>
                </a:solidFill>
              </a:rPr>
              <a:t> </a:t>
            </a:r>
            <a:r>
              <a:rPr lang="en-US" altLang="en-US"/>
              <a:t>fold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5A9FC0-C1EE-CCDC-D4EA-99315BFB5A11}"/>
              </a:ext>
            </a:extLst>
          </p:cNvPr>
          <p:cNvSpPr txBox="1"/>
          <p:nvPr/>
        </p:nvSpPr>
        <p:spPr>
          <a:xfrm>
            <a:off x="1523014" y="702485"/>
            <a:ext cx="3579813" cy="923330"/>
          </a:xfrm>
          <a:prstGeom prst="rect">
            <a:avLst/>
          </a:prstGeom>
          <a:solidFill>
            <a:srgbClr val="FFFF00">
              <a:alpha val="74902"/>
            </a:srgb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en-US" altLang="en-US"/>
              <a:t>Pinch with </a:t>
            </a:r>
            <a:r>
              <a:rPr lang="en-US" altLang="en-US" b="1">
                <a:solidFill>
                  <a:srgbClr val="C00000"/>
                </a:solidFill>
              </a:rPr>
              <a:t>LEFT</a:t>
            </a:r>
            <a:r>
              <a:rPr lang="en-US" altLang="en-US"/>
              <a:t> hand </a:t>
            </a:r>
            <a:r>
              <a:rPr lang="en-US" altLang="en-US" b="1"/>
              <a:t>VERTICALLY</a:t>
            </a:r>
            <a:r>
              <a:rPr lang="en-US" altLang="en-US"/>
              <a:t>.</a:t>
            </a:r>
          </a:p>
          <a:p>
            <a:pPr algn="ctr" eaLnBrk="1" hangingPunct="1">
              <a:defRPr/>
            </a:pPr>
            <a:r>
              <a:rPr lang="en-US" altLang="en-US"/>
              <a:t>Caliper in </a:t>
            </a:r>
            <a:r>
              <a:rPr lang="en-US" altLang="en-US" b="1">
                <a:solidFill>
                  <a:srgbClr val="C00000"/>
                </a:solidFill>
              </a:rPr>
              <a:t>RIGHT</a:t>
            </a:r>
            <a:r>
              <a:rPr lang="en-US" altLang="en-US"/>
              <a:t> hand </a:t>
            </a:r>
          </a:p>
          <a:p>
            <a:pPr algn="ctr" eaLnBrk="1" hangingPunct="1">
              <a:defRPr/>
            </a:pPr>
            <a:r>
              <a:rPr lang="en-US" altLang="en-US" b="1"/>
              <a:t>BELOW</a:t>
            </a:r>
            <a:r>
              <a:rPr lang="en-US" altLang="en-US"/>
              <a:t> Left hand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53D8B304-52B4-C4B2-23BC-F8D7DFAF3998}"/>
              </a:ext>
            </a:extLst>
          </p:cNvPr>
          <p:cNvCxnSpPr/>
          <p:nvPr/>
        </p:nvCxnSpPr>
        <p:spPr bwMode="auto">
          <a:xfrm>
            <a:off x="1980213" y="1630875"/>
            <a:ext cx="1219200" cy="1828800"/>
          </a:xfrm>
          <a:prstGeom prst="straightConnector1">
            <a:avLst/>
          </a:prstGeom>
          <a:noFill/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pic>
        <p:nvPicPr>
          <p:cNvPr id="156680" name="Picture 10" descr="Image result for Question Mark">
            <a:extLst>
              <a:ext uri="{FF2B5EF4-FFF2-40B4-BE49-F238E27FC236}">
                <a16:creationId xmlns:a16="http://schemas.microsoft.com/office/drawing/2014/main" id="{32399C52-B630-A8DB-966C-A33882510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483" y="4724401"/>
            <a:ext cx="1243012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6681" name="TextBox 1">
            <a:extLst>
              <a:ext uri="{FF2B5EF4-FFF2-40B4-BE49-F238E27FC236}">
                <a16:creationId xmlns:a16="http://schemas.microsoft.com/office/drawing/2014/main" id="{416DE9FE-7C8F-D7EB-9C85-150E65813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88119" y="6400792"/>
            <a:ext cx="6858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38 / 40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FD3EF27-9B2E-E823-B372-30B0EAAC23B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BBBCFCB-E1AC-FCC9-FEFD-1B3B000894BA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A9B3809-A9C1-ED5D-ACA7-334B5A589CF0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BD9D93-7AF2-4598-A445-D7A8B40761A3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Rectangle 2">
            <a:extLst>
              <a:ext uri="{FF2B5EF4-FFF2-40B4-BE49-F238E27FC236}">
                <a16:creationId xmlns:a16="http://schemas.microsoft.com/office/drawing/2014/main" id="{A013BE4B-29B7-0B63-8B80-9BFD80BE00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0" y="715352"/>
            <a:ext cx="4572000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>
            <a:extLst>
              <a:ext uri="{FF2B5EF4-FFF2-40B4-BE49-F238E27FC236}">
                <a16:creationId xmlns:a16="http://schemas.microsoft.com/office/drawing/2014/main" id="{82AA1558-0A1C-B0B0-DE30-96A993233904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1531917" y="1626919"/>
            <a:ext cx="4560124" cy="4515729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TRICEPS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Perpendicular</a:t>
            </a:r>
            <a:r>
              <a:rPr lang="en-US" altLang="en-US" sz="2400">
                <a:solidFill>
                  <a:srgbClr val="002060"/>
                </a:solidFill>
              </a:rPr>
              <a:t> </a:t>
            </a:r>
            <a:r>
              <a:rPr lang="en-US" altLang="en-US" sz="2400"/>
              <a:t>Caliper</a:t>
            </a:r>
            <a:br>
              <a:rPr lang="en-US" altLang="en-US" sz="2400"/>
            </a:br>
            <a:r>
              <a:rPr lang="en-US" altLang="en-US" sz="2400"/>
              <a:t>Orientation to site (+)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Parallel skinfolds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Calipers in </a:t>
            </a:r>
            <a:r>
              <a:rPr lang="en-US" altLang="en-US" sz="2400" b="1">
                <a:solidFill>
                  <a:srgbClr val="C00000"/>
                </a:solidFill>
              </a:rPr>
              <a:t>RIGHT hand</a:t>
            </a:r>
            <a:endParaRPr lang="en-US" altLang="en-US" sz="3200">
              <a:solidFill>
                <a:srgbClr val="C00000"/>
              </a:solidFill>
            </a:endParaRPr>
          </a:p>
        </p:txBody>
      </p:sp>
      <p:pic>
        <p:nvPicPr>
          <p:cNvPr id="149508" name="Picture 5" descr="DSC00646">
            <a:extLst>
              <a:ext uri="{FF2B5EF4-FFF2-40B4-BE49-F238E27FC236}">
                <a16:creationId xmlns:a16="http://schemas.microsoft.com/office/drawing/2014/main" id="{3266C07A-3EC9-9406-0D59-4B549B6A39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2041" y="20475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58726" name="TextBox 1">
            <a:extLst>
              <a:ext uri="{FF2B5EF4-FFF2-40B4-BE49-F238E27FC236}">
                <a16:creationId xmlns:a16="http://schemas.microsoft.com/office/drawing/2014/main" id="{366F494E-2F9D-99B7-2A00-83B2A3585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64314" y="6407399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42</a:t>
            </a:r>
            <a:endParaRPr lang="en-US" altLang="en-US" sz="1000"/>
          </a:p>
        </p:txBody>
      </p:sp>
      <p:sp>
        <p:nvSpPr>
          <p:cNvPr id="158736" name="Rectangle 1">
            <a:extLst>
              <a:ext uri="{FF2B5EF4-FFF2-40B4-BE49-F238E27FC236}">
                <a16:creationId xmlns:a16="http://schemas.microsoft.com/office/drawing/2014/main" id="{0E785CE3-C808-480C-A28C-4ACA15B37D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78241" y="5019300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352313-7AB6-3B6E-5F36-5550BA052A8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FEDCA01B-F720-9ACD-F9F4-3795BAD0C0F9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FDBB5FA-7397-E10A-3165-6DF558138591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55113EC-F869-505C-6789-9B30B1BC6B61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ED9FF94B-2B37-FB49-1497-F22FE6D79A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8" y="715352"/>
            <a:ext cx="4568044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>
            <a:extLst>
              <a:ext uri="{FF2B5EF4-FFF2-40B4-BE49-F238E27FC236}">
                <a16:creationId xmlns:a16="http://schemas.microsoft.com/office/drawing/2014/main" id="{05893ACC-9901-0C53-68D7-0FC0DA360B9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31917" y="1626919"/>
            <a:ext cx="5450773" cy="4515729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SUBSCAPULAR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Same mechanics </a:t>
            </a:r>
            <a:r>
              <a:rPr lang="en-US" altLang="en-US" sz="2400" i="1"/>
              <a:t>(will not be vertical…)</a:t>
            </a:r>
          </a:p>
        </p:txBody>
      </p:sp>
      <p:pic>
        <p:nvPicPr>
          <p:cNvPr id="160771" name="Picture 4" descr="DSC00648">
            <a:extLst>
              <a:ext uri="{FF2B5EF4-FFF2-40B4-BE49-F238E27FC236}">
                <a16:creationId xmlns:a16="http://schemas.microsoft.com/office/drawing/2014/main" id="{6D7B22A5-C196-757C-B33C-86D54E0C811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4517" y="1962151"/>
            <a:ext cx="4473575" cy="3355975"/>
          </a:xfrm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0783" name="Rectangle 13">
            <a:extLst>
              <a:ext uri="{FF2B5EF4-FFF2-40B4-BE49-F238E27FC236}">
                <a16:creationId xmlns:a16="http://schemas.microsoft.com/office/drawing/2014/main" id="{510594C3-960E-45A6-2917-25A386DA0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04516" y="4876800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513A0F3-31E9-A8E9-0E97-B8CE879BFF5A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DCCE64C-7EAD-54F3-63F4-75B5B42DFF06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66CA78C-8708-5712-E57D-85C4AFBE5783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A47A238-7C5F-80D8-629D-FE3FEE00FD13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CA17606E-80B1-2B13-7BD7-CD1BD80880CE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944B08F-EF9B-3FF3-1885-1DA93023FA0D}"/>
              </a:ext>
            </a:extLst>
          </p:cNvPr>
          <p:cNvSpPr/>
          <p:nvPr/>
        </p:nvSpPr>
        <p:spPr bwMode="auto">
          <a:xfrm>
            <a:off x="1564103" y="5334001"/>
            <a:ext cx="9095871" cy="609599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FD0D9674-C363-7197-5CC5-867E4C0D98F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40040" y="2294014"/>
            <a:ext cx="4692318" cy="2667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Avoid </a:t>
            </a:r>
            <a:r>
              <a:rPr lang="en-US" altLang="en-US" sz="2400" b="1">
                <a:solidFill>
                  <a:srgbClr val="C00000"/>
                </a:solidFill>
              </a:rPr>
              <a:t>parallax error</a:t>
            </a:r>
            <a:br>
              <a:rPr lang="en-US" altLang="en-US" sz="2400" b="1">
                <a:solidFill>
                  <a:srgbClr val="FF0000"/>
                </a:solidFill>
              </a:rPr>
            </a:br>
            <a:r>
              <a:rPr lang="en-US" altLang="en-US" sz="2400"/>
              <a:t>by looking straight on</a:t>
            </a:r>
            <a:br>
              <a:rPr lang="en-US" altLang="en-US" sz="2400"/>
            </a:br>
            <a:r>
              <a:rPr lang="en-US" altLang="en-US" sz="2400"/>
              <a:t>at the skinfold caliper’s</a:t>
            </a:r>
            <a:br>
              <a:rPr lang="en-US" altLang="en-US" sz="2400"/>
            </a:br>
            <a:r>
              <a:rPr lang="en-US" altLang="en-US" sz="2400"/>
              <a:t>measurement  scale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Follow natural cleavage</a:t>
            </a:r>
            <a:br>
              <a:rPr lang="en-US" altLang="en-US" sz="2400"/>
            </a:br>
            <a:r>
              <a:rPr lang="en-US" altLang="en-US" sz="2400"/>
              <a:t>of skinfold</a:t>
            </a:r>
          </a:p>
        </p:txBody>
      </p:sp>
      <p:graphicFrame>
        <p:nvGraphicFramePr>
          <p:cNvPr id="162820" name="Object 4">
            <a:extLst>
              <a:ext uri="{FF2B5EF4-FFF2-40B4-BE49-F238E27FC236}">
                <a16:creationId xmlns:a16="http://schemas.microsoft.com/office/drawing/2014/main" id="{36238BF1-5671-7694-41C6-E0993620C5E4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478429579"/>
              </p:ext>
            </p:extLst>
          </p:nvPr>
        </p:nvGraphicFramePr>
        <p:xfrm>
          <a:off x="6577265" y="1981201"/>
          <a:ext cx="4087813" cy="306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3" imgW="6095238" imgH="4571429" progId="MSPhotoEd.3">
                  <p:embed/>
                </p:oleObj>
              </mc:Choice>
              <mc:Fallback>
                <p:oleObj name="Photo Editor Photo" r:id="rId3" imgW="6095238" imgH="4571429" progId="MSPhotoEd.3">
                  <p:embed/>
                  <p:pic>
                    <p:nvPicPr>
                      <p:cNvPr id="162820" name="Object 4">
                        <a:extLst>
                          <a:ext uri="{FF2B5EF4-FFF2-40B4-BE49-F238E27FC236}">
                            <a16:creationId xmlns:a16="http://schemas.microsoft.com/office/drawing/2014/main" id="{36238BF1-5671-7694-41C6-E0993620C5E4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7390"/>
                      <a:stretch>
                        <a:fillRect/>
                      </a:stretch>
                    </p:blipFill>
                    <p:spPr bwMode="auto">
                      <a:xfrm>
                        <a:off x="6577265" y="1981201"/>
                        <a:ext cx="4087813" cy="30654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9510" name="TextBox 2">
            <a:extLst>
              <a:ext uri="{FF2B5EF4-FFF2-40B4-BE49-F238E27FC236}">
                <a16:creationId xmlns:a16="http://schemas.microsoft.com/office/drawing/2014/main" id="{521852EB-8533-D685-C14A-15B88E2AE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2704" y="5338763"/>
            <a:ext cx="8867274" cy="85408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en-US" altLang="en-US" sz="1050" b="1">
                <a:latin typeface="Courier New" panose="02070309020205020404" pitchFamily="49" charset="0"/>
                <a:cs typeface="Courier New" panose="02070309020205020404" pitchFamily="49" charset="0"/>
              </a:rPr>
              <a:t>FYI: Parallax is a displacement or difference in the apparent position of an object viewed along two different lines of sight, and is measured by the angle or semi-angle of inclination between those two lines. The term is derived from the Greek word πα</a:t>
            </a:r>
            <a:r>
              <a:rPr lang="en-US" altLang="en-US" sz="1050" b="1" err="1">
                <a:latin typeface="Courier New" panose="02070309020205020404" pitchFamily="49" charset="0"/>
                <a:cs typeface="Courier New" panose="02070309020205020404" pitchFamily="49" charset="0"/>
              </a:rPr>
              <a:t>ράλλ</a:t>
            </a:r>
            <a:r>
              <a:rPr lang="en-US" altLang="en-US" sz="1050" b="1">
                <a:latin typeface="Courier New" panose="02070309020205020404" pitchFamily="49" charset="0"/>
                <a:cs typeface="Courier New" panose="02070309020205020404" pitchFamily="49" charset="0"/>
              </a:rPr>
              <a:t>αξις (parallaxis), meaning "alteration".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endParaRPr lang="en-US" altLang="en-US" sz="180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9688E97-6F6B-2D88-488A-A6970373770B}"/>
              </a:ext>
            </a:extLst>
          </p:cNvPr>
          <p:cNvCxnSpPr>
            <a:cxnSpLocks/>
          </p:cNvCxnSpPr>
          <p:nvPr/>
        </p:nvCxnSpPr>
        <p:spPr bwMode="auto">
          <a:xfrm>
            <a:off x="5350040" y="2522614"/>
            <a:ext cx="0" cy="281138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86081071-DE09-0CCC-9C6F-70F75B7B9493}"/>
              </a:ext>
            </a:extLst>
          </p:cNvPr>
          <p:cNvCxnSpPr>
            <a:cxnSpLocks/>
          </p:cNvCxnSpPr>
          <p:nvPr/>
        </p:nvCxnSpPr>
        <p:spPr bwMode="auto">
          <a:xfrm>
            <a:off x="4892840" y="2522614"/>
            <a:ext cx="457200" cy="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62835" name="Rectangle 21">
            <a:extLst>
              <a:ext uri="{FF2B5EF4-FFF2-40B4-BE49-F238E27FC236}">
                <a16:creationId xmlns:a16="http://schemas.microsoft.com/office/drawing/2014/main" id="{4CDA24F2-97DC-C515-042D-04BA578C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1064" y="4648200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C180919-8398-DADB-6494-EA93EB0B52A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88B36FC-C51C-6D25-D078-11F241E8EEF3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33337AD-F581-B670-4D84-80AD560CB317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A8AD959-0721-87A6-7776-5293AE49B883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CF240544-161E-91B6-4BD1-1F2F7FA382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8" y="715352"/>
            <a:ext cx="4568044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3">
            <a:extLst>
              <a:ext uri="{FF2B5EF4-FFF2-40B4-BE49-F238E27FC236}">
                <a16:creationId xmlns:a16="http://schemas.microsoft.com/office/drawing/2014/main" id="{ADB9664A-99BF-C423-0865-F6B8BEBB187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31918" y="1626919"/>
            <a:ext cx="4796693" cy="4515729"/>
          </a:xfrm>
        </p:spPr>
        <p:txBody>
          <a:bodyPr anchor="ctr">
            <a:no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Caliper jaws placed midway between body and crest of skinfold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Caliper perpendicular to skinfold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Read caliper between </a:t>
            </a:r>
            <a:r>
              <a:rPr lang="en-US" altLang="en-US" sz="2400" b="1">
                <a:solidFill>
                  <a:srgbClr val="C00000"/>
                </a:solidFill>
              </a:rPr>
              <a:t>2-4 seconds</a:t>
            </a:r>
            <a:r>
              <a:rPr lang="en-US" altLang="en-US" sz="2400">
                <a:solidFill>
                  <a:srgbClr val="C00000"/>
                </a:solidFill>
              </a:rPr>
              <a:t> </a:t>
            </a:r>
            <a:r>
              <a:rPr lang="en-US" altLang="en-US" sz="2400"/>
              <a:t>after releasing thumb pressure from caliper </a:t>
            </a:r>
            <a:r>
              <a:rPr lang="en-US" altLang="en-US" sz="2400" i="1"/>
              <a:t>while maintaining skinfold grasp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Get a good pinch!</a:t>
            </a:r>
          </a:p>
        </p:txBody>
      </p:sp>
      <p:pic>
        <p:nvPicPr>
          <p:cNvPr id="164868" name="Picture 4" descr="DSC00658">
            <a:extLst>
              <a:ext uri="{FF2B5EF4-FFF2-40B4-BE49-F238E27FC236}">
                <a16:creationId xmlns:a16="http://schemas.microsoft.com/office/drawing/2014/main" id="{F0A1ED86-0563-EE5C-B169-BF3D7973CEF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7582" y="2209800"/>
            <a:ext cx="3962400" cy="2971800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4871" name="TextBox 1">
            <a:extLst>
              <a:ext uri="{FF2B5EF4-FFF2-40B4-BE49-F238E27FC236}">
                <a16:creationId xmlns:a16="http://schemas.microsoft.com/office/drawing/2014/main" id="{EF8E3437-5EDA-E703-AF28-3A730CA71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06" y="6407398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43</a:t>
            </a:r>
            <a:endParaRPr lang="en-US" altLang="en-US" sz="1000"/>
          </a:p>
        </p:txBody>
      </p:sp>
      <p:sp>
        <p:nvSpPr>
          <p:cNvPr id="164872" name="Rectangle 9">
            <a:extLst>
              <a:ext uri="{FF2B5EF4-FFF2-40B4-BE49-F238E27FC236}">
                <a16:creationId xmlns:a16="http://schemas.microsoft.com/office/drawing/2014/main" id="{CCFDB36E-F8E5-75AE-3253-1ED899217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50382" y="4800600"/>
            <a:ext cx="381000" cy="228600"/>
          </a:xfrm>
          <a:prstGeom prst="rect">
            <a:avLst/>
          </a:prstGeom>
          <a:solidFill>
            <a:schemeClr val="tx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519B51C-192D-2A8E-513B-399F63836539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186D899-6EBB-52A2-51B1-BFA218D41B81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9AD6996-6B90-1E88-D403-19B8CABFF6BB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610894-7C9E-2855-A9BE-B17E4B4A678D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9C2AF2D7-0462-C281-164E-1F2E57CB66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8" y="715352"/>
            <a:ext cx="4568044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7A888A7-88F7-5B34-4286-DDAA572AEB4E}"/>
              </a:ext>
            </a:extLst>
          </p:cNvPr>
          <p:cNvSpPr/>
          <p:nvPr/>
        </p:nvSpPr>
        <p:spPr bwMode="auto">
          <a:xfrm>
            <a:off x="8125326" y="2645434"/>
            <a:ext cx="4066673" cy="377825"/>
          </a:xfrm>
          <a:prstGeom prst="rect">
            <a:avLst/>
          </a:prstGeom>
          <a:solidFill>
            <a:srgbClr val="00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2F01BD-1E51-D2F8-32EC-0975595A1057}"/>
              </a:ext>
            </a:extLst>
          </p:cNvPr>
          <p:cNvSpPr/>
          <p:nvPr/>
        </p:nvSpPr>
        <p:spPr bwMode="auto">
          <a:xfrm>
            <a:off x="0" y="4166932"/>
            <a:ext cx="12192000" cy="842204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7459" name="Rectangle 3">
            <a:extLst>
              <a:ext uri="{FF2B5EF4-FFF2-40B4-BE49-F238E27FC236}">
                <a16:creationId xmlns:a16="http://schemas.microsoft.com/office/drawing/2014/main" id="{B4B76BF3-FC59-E2D7-73D2-03F2A05E38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84376" y="2590800"/>
            <a:ext cx="8759825" cy="4114800"/>
          </a:xfrm>
        </p:spPr>
        <p:txBody>
          <a:bodyPr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Read measurement from caliper to the nearest </a:t>
            </a:r>
            <a:r>
              <a:rPr lang="en-US" altLang="en-US" sz="2400" b="1"/>
              <a:t>0.5mm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Have assistant record your measurements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ROTATE to next site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>
                <a:solidFill>
                  <a:srgbClr val="C00000"/>
                </a:solidFill>
              </a:rPr>
              <a:t>Return to SAME site to obtain subsequent</a:t>
            </a:r>
            <a:br>
              <a:rPr lang="en-US" altLang="en-US" sz="2400">
                <a:solidFill>
                  <a:srgbClr val="C00000"/>
                </a:solidFill>
              </a:rPr>
            </a:br>
            <a:r>
              <a:rPr lang="en-US" altLang="en-US" sz="2400">
                <a:solidFill>
                  <a:srgbClr val="C00000"/>
                </a:solidFill>
              </a:rPr>
              <a:t>measures </a:t>
            </a:r>
            <a:r>
              <a:rPr lang="en-US" altLang="en-US" sz="2400" u="sng">
                <a:solidFill>
                  <a:srgbClr val="C00000"/>
                </a:solidFill>
              </a:rPr>
              <a:t>NOT</a:t>
            </a:r>
            <a:r>
              <a:rPr lang="en-US" altLang="en-US" sz="2400">
                <a:solidFill>
                  <a:srgbClr val="C00000"/>
                </a:solidFill>
              </a:rPr>
              <a:t> greater than a </a:t>
            </a:r>
            <a:r>
              <a:rPr lang="en-US" altLang="en-US" sz="2400" b="1"/>
              <a:t>3mm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>
                <a:solidFill>
                  <a:srgbClr val="C00000"/>
                </a:solidFill>
              </a:rPr>
              <a:t>variance</a:t>
            </a:r>
          </a:p>
        </p:txBody>
      </p:sp>
      <p:sp>
        <p:nvSpPr>
          <p:cNvPr id="166920" name="TextBox 1">
            <a:extLst>
              <a:ext uri="{FF2B5EF4-FFF2-40B4-BE49-F238E27FC236}">
                <a16:creationId xmlns:a16="http://schemas.microsoft.com/office/drawing/2014/main" id="{D0BFB7C1-9FCD-B2DB-B894-AC575B8878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4500" y="640547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44</a:t>
            </a:r>
            <a:endParaRPr lang="en-US" altLang="en-US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8DC4D2-9499-E917-D986-F7BEFE618DE6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605618B-546B-5054-2E93-073323F4401D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1636778-7E16-7A25-DB95-FF9E15FE9D91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8FACEFF-7D48-4273-DA56-69171E5F4CEF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8F7E76FA-13A5-E783-10E9-225426A6DC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8" y="715352"/>
            <a:ext cx="4568044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>
            <a:extLst>
              <a:ext uri="{FF2B5EF4-FFF2-40B4-BE49-F238E27FC236}">
                <a16:creationId xmlns:a16="http://schemas.microsoft.com/office/drawing/2014/main" id="{8DD8238A-A34B-10EA-EB7C-332C870FB8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531918" y="2514599"/>
            <a:ext cx="4259282" cy="2743201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>
                <a:solidFill>
                  <a:srgbClr val="C00000"/>
                </a:solidFill>
              </a:rPr>
              <a:t>Improper Method!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/>
              <a:t>Angle of  calipers  </a:t>
            </a:r>
            <a:br>
              <a:rPr lang="en-US" altLang="en-US" sz="2400" i="1"/>
            </a:br>
            <a:r>
              <a:rPr lang="en-US" altLang="en-US" sz="2400" i="1"/>
              <a:t>(should be perpendicular)</a:t>
            </a:r>
          </a:p>
        </p:txBody>
      </p:sp>
      <p:pic>
        <p:nvPicPr>
          <p:cNvPr id="168963" name="Picture 4" descr="DSC00650">
            <a:extLst>
              <a:ext uri="{FF2B5EF4-FFF2-40B4-BE49-F238E27FC236}">
                <a16:creationId xmlns:a16="http://schemas.microsoft.com/office/drawing/2014/main" id="{0AF217EC-B8A1-191C-5521-6687AB65680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5" r="7805"/>
          <a:stretch>
            <a:fillRect/>
          </a:stretch>
        </p:blipFill>
        <p:spPr>
          <a:xfrm>
            <a:off x="6681540" y="1743076"/>
            <a:ext cx="3886200" cy="35147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68966" name="Picture 8">
            <a:extLst>
              <a:ext uri="{FF2B5EF4-FFF2-40B4-BE49-F238E27FC236}">
                <a16:creationId xmlns:a16="http://schemas.microsoft.com/office/drawing/2014/main" id="{809A36F0-CAD0-5D6B-D4A1-2580E3086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340" y="1219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76" name="Rectangle 14">
            <a:extLst>
              <a:ext uri="{FF2B5EF4-FFF2-40B4-BE49-F238E27FC236}">
                <a16:creationId xmlns:a16="http://schemas.microsoft.com/office/drawing/2014/main" id="{D7B7B930-829E-079A-0EAF-DA58E3E21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86740" y="4800600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720E13A-0551-2637-294E-374817EE05B9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C853CB-8129-9AD0-A737-C90AC8EC2670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3AAAF31-5BDB-8A85-6217-9C67DF246007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EF453A31-42A5-61F9-90A9-C748242081B5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0C5B7198-FE4D-8875-71E9-5E985FC8E6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8" y="715352"/>
            <a:ext cx="4568044" cy="911567"/>
          </a:xfrm>
        </p:spPr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4" descr="DSC00651">
            <a:extLst>
              <a:ext uri="{FF2B5EF4-FFF2-40B4-BE49-F238E27FC236}">
                <a16:creationId xmlns:a16="http://schemas.microsoft.com/office/drawing/2014/main" id="{AABFF103-F692-3EC1-0259-7635A7A7B95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7" r="5138"/>
          <a:stretch>
            <a:fillRect/>
          </a:stretch>
        </p:blipFill>
        <p:spPr>
          <a:xfrm>
            <a:off x="6132099" y="1828801"/>
            <a:ext cx="4343400" cy="35147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7696D4D1-B4E2-CE80-65E9-5A4857018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0041" y="2941638"/>
            <a:ext cx="4215063" cy="1782762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kern="0">
                <a:solidFill>
                  <a:srgbClr val="C00000"/>
                </a:solidFill>
              </a:rPr>
              <a:t>Improper Method!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Holding too long to read </a:t>
            </a:r>
            <a:br>
              <a:rPr lang="en-US" altLang="en-US" sz="2400" i="1" kern="0"/>
            </a:br>
            <a:r>
              <a:rPr lang="en-US" altLang="en-US" sz="2400" i="1" kern="0"/>
              <a:t>(2-4 seconds)</a:t>
            </a:r>
          </a:p>
        </p:txBody>
      </p:sp>
      <p:pic>
        <p:nvPicPr>
          <p:cNvPr id="171014" name="Picture 7">
            <a:extLst>
              <a:ext uri="{FF2B5EF4-FFF2-40B4-BE49-F238E27FC236}">
                <a16:creationId xmlns:a16="http://schemas.microsoft.com/office/drawing/2014/main" id="{65CEFF9B-571E-25DF-25C4-F7C569169A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9" y="1219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24" name="Rectangle 15">
            <a:extLst>
              <a:ext uri="{FF2B5EF4-FFF2-40B4-BE49-F238E27FC236}">
                <a16:creationId xmlns:a16="http://schemas.microsoft.com/office/drawing/2014/main" id="{65F3274B-06B1-B8E6-2406-07B6349B2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8299" y="4876800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3C2C0F-EB1C-9AA0-ECE7-622195CCD1F7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028F25E-F01A-DB8B-5CE0-E5C3EDCB1A1A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9B0F606-F956-1745-4B37-D09A6D53C103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82A1E5F-495F-818F-9DB9-20BDFBA453C9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732F07C3-2002-7D90-41E2-9FE1166F37CD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4" descr="DSC00652">
            <a:extLst>
              <a:ext uri="{FF2B5EF4-FFF2-40B4-BE49-F238E27FC236}">
                <a16:creationId xmlns:a16="http://schemas.microsoft.com/office/drawing/2014/main" id="{3D191AF7-A517-3BE3-411B-65BF2AFA866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37"/>
          <a:stretch>
            <a:fillRect/>
          </a:stretch>
        </p:blipFill>
        <p:spPr>
          <a:xfrm>
            <a:off x="6099012" y="1752601"/>
            <a:ext cx="4171950" cy="35163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F1C00A11-7C31-5ABA-C71F-D84E2C303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18" y="2526632"/>
            <a:ext cx="4259282" cy="274228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kern="0">
                <a:solidFill>
                  <a:srgbClr val="C00000"/>
                </a:solidFill>
              </a:rPr>
              <a:t>Improper Method!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Vertical measurement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Wrong Side of navel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Horizontal fold</a:t>
            </a:r>
          </a:p>
        </p:txBody>
      </p:sp>
      <p:pic>
        <p:nvPicPr>
          <p:cNvPr id="173062" name="Picture 7">
            <a:extLst>
              <a:ext uri="{FF2B5EF4-FFF2-40B4-BE49-F238E27FC236}">
                <a16:creationId xmlns:a16="http://schemas.microsoft.com/office/drawing/2014/main" id="{FDBC594D-9982-9DB0-03A5-0A88A24B7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562" y="12192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1AAC915-6F60-0B2C-06AE-A3BFC66AAEA1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338AE57-CC6D-7250-FE40-C31DCB398140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3BE5C87-AE83-FB98-433B-2FD5A293FB5F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B3ED69A-D5E9-DC1A-3669-BC41CCAA4315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0F6EAD58-B0D3-49F9-2BDC-30C0DECED774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4" descr="DSC00653">
            <a:extLst>
              <a:ext uri="{FF2B5EF4-FFF2-40B4-BE49-F238E27FC236}">
                <a16:creationId xmlns:a16="http://schemas.microsoft.com/office/drawing/2014/main" id="{E41FC40C-CDBA-058F-448C-769538F9B37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58"/>
          <a:stretch>
            <a:fillRect/>
          </a:stretch>
        </p:blipFill>
        <p:spPr>
          <a:xfrm>
            <a:off x="7471448" y="1752601"/>
            <a:ext cx="4098925" cy="35147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3B4FF9B9-EE89-411C-D168-762120F88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17" y="2514600"/>
            <a:ext cx="5747187" cy="2752726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kern="0">
                <a:solidFill>
                  <a:srgbClr val="C00000"/>
                </a:solidFill>
              </a:rPr>
              <a:t>Improper Method!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Insufficient tissue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 i="1" kern="0">
                <a:solidFill>
                  <a:srgbClr val="C00000"/>
                </a:solidFill>
              </a:rPr>
              <a:t>Caliper too close to thumb &amp; index finger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 i="1" kern="0" cap="all">
                <a:solidFill>
                  <a:srgbClr val="C00000"/>
                </a:solidFill>
              </a:rPr>
              <a:t>Wrong hand</a:t>
            </a:r>
          </a:p>
        </p:txBody>
      </p:sp>
      <p:pic>
        <p:nvPicPr>
          <p:cNvPr id="175110" name="Picture 11">
            <a:extLst>
              <a:ext uri="{FF2B5EF4-FFF2-40B4-BE49-F238E27FC236}">
                <a16:creationId xmlns:a16="http://schemas.microsoft.com/office/drawing/2014/main" id="{D9F4B256-0C1F-03D4-ECC1-8B72D75C48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2172" y="11430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11" name="TextBox 1">
            <a:extLst>
              <a:ext uri="{FF2B5EF4-FFF2-40B4-BE49-F238E27FC236}">
                <a16:creationId xmlns:a16="http://schemas.microsoft.com/office/drawing/2014/main" id="{205FDAE6-050A-9CDF-54C0-067F5A8F42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23947" y="6400798"/>
            <a:ext cx="7620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40 / 41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E89594-1DD0-A106-2B31-2070E9C15E4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2C195B89-9E70-20A6-79AB-AD81C7E15466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C7552BF-7EFE-3EF8-BAE4-0199A5B55901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8FF0FA8-3252-B615-038C-23DA11EEF00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F54A9FCA-120F-4D44-F7A3-FB752C598CBD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4" descr="DSC00655">
            <a:extLst>
              <a:ext uri="{FF2B5EF4-FFF2-40B4-BE49-F238E27FC236}">
                <a16:creationId xmlns:a16="http://schemas.microsoft.com/office/drawing/2014/main" id="{ADF85C87-F0CA-F613-A93D-D5A20ACF850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5"/>
          <a:stretch>
            <a:fillRect/>
          </a:stretch>
        </p:blipFill>
        <p:spPr>
          <a:xfrm>
            <a:off x="6444920" y="1752601"/>
            <a:ext cx="4141788" cy="3516313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77155" name="Picture 6">
            <a:extLst>
              <a:ext uri="{FF2B5EF4-FFF2-40B4-BE49-F238E27FC236}">
                <a16:creationId xmlns:a16="http://schemas.microsoft.com/office/drawing/2014/main" id="{B464B494-151B-F628-4034-5A29C83ED9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1520" y="11430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3">
            <a:extLst>
              <a:ext uri="{FF2B5EF4-FFF2-40B4-BE49-F238E27FC236}">
                <a16:creationId xmlns:a16="http://schemas.microsoft.com/office/drawing/2014/main" id="{0F00B752-881A-3C81-2F34-B923ACEF0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18" y="2941638"/>
            <a:ext cx="4259282" cy="1782762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kern="0">
                <a:solidFill>
                  <a:srgbClr val="C00000"/>
                </a:solidFill>
              </a:rPr>
              <a:t>Improper Method!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Left hand BELOW calipers</a:t>
            </a:r>
          </a:p>
        </p:txBody>
      </p:sp>
      <p:sp>
        <p:nvSpPr>
          <p:cNvPr id="177168" name="Rectangle 16">
            <a:extLst>
              <a:ext uri="{FF2B5EF4-FFF2-40B4-BE49-F238E27FC236}">
                <a16:creationId xmlns:a16="http://schemas.microsoft.com/office/drawing/2014/main" id="{D83F4553-910D-D6C2-B7E9-36DE93C1DD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10010" y="4812632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FFCFAB-47B7-C0D2-57DB-527D028D40CA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73DC0C-B72E-CCF5-199F-EADC5298D2FD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6871EF7-F359-118B-5908-8FAB63A12FD2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15C1657-4DFD-604E-193B-CF048CD2E3CD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14559974-238A-400F-A6F0-D0984C17F1FA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202" name="Picture 4" descr="DSC00651">
            <a:extLst>
              <a:ext uri="{FF2B5EF4-FFF2-40B4-BE49-F238E27FC236}">
                <a16:creationId xmlns:a16="http://schemas.microsoft.com/office/drawing/2014/main" id="{B33C0A47-B643-0B8D-D15C-D0B8E4417155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9"/>
          <a:stretch>
            <a:fillRect/>
          </a:stretch>
        </p:blipFill>
        <p:spPr>
          <a:xfrm>
            <a:off x="6284500" y="1828801"/>
            <a:ext cx="4195763" cy="3514725"/>
          </a:xfrm>
          <a:noFill/>
          <a:ln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1" name="Rectangle 3">
            <a:extLst>
              <a:ext uri="{FF2B5EF4-FFF2-40B4-BE49-F238E27FC236}">
                <a16:creationId xmlns:a16="http://schemas.microsoft.com/office/drawing/2014/main" id="{43F7847B-7E91-FF97-2177-57DAC0FEB9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1918" y="2514601"/>
            <a:ext cx="4259282" cy="2707104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 kern="0">
                <a:solidFill>
                  <a:srgbClr val="C00000"/>
                </a:solidFill>
              </a:rPr>
              <a:t>Improper Method!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kern="0"/>
              <a:t>Vertical measurement </a:t>
            </a:r>
            <a:r>
              <a:rPr lang="en-US" altLang="en-US" sz="2400" i="1" u="sng" kern="0"/>
              <a:t>NOT</a:t>
            </a:r>
            <a:r>
              <a:rPr lang="en-US" altLang="en-US" sz="2400" i="1" kern="0"/>
              <a:t> used for subscapular measurement.</a:t>
            </a:r>
          </a:p>
        </p:txBody>
      </p:sp>
      <p:pic>
        <p:nvPicPr>
          <p:cNvPr id="179206" name="Picture 6">
            <a:extLst>
              <a:ext uri="{FF2B5EF4-FFF2-40B4-BE49-F238E27FC236}">
                <a16:creationId xmlns:a16="http://schemas.microsoft.com/office/drawing/2014/main" id="{ADAD5880-C750-4318-7117-21670C1D44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2235" y="1255296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16" name="Rectangle 16">
            <a:extLst>
              <a:ext uri="{FF2B5EF4-FFF2-40B4-BE49-F238E27FC236}">
                <a16:creationId xmlns:a16="http://schemas.microsoft.com/office/drawing/2014/main" id="{94DDE0E6-35C7-BD78-AAFC-C5D24EA2FC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9699" y="4876800"/>
            <a:ext cx="304800" cy="2286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2868FD8-B5A4-AF53-D407-F077C732AC5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39BBCD7-33C6-A5E8-7125-551C8E40CC60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F10FDB4-AB23-1A28-4602-63D5AEA3941D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37E3C51-B0AD-7C2D-2E20-CD18FFD8E997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1DC902BF-D9DA-7518-06BC-B7218096BE37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</p:spTree>
  </p:cSld>
  <p:clrMapOvr>
    <a:masterClrMapping/>
  </p:clrMapOvr>
  <p:transition>
    <p:fade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D31E499-2F08-9B95-07E1-1ABADE4352BB}"/>
              </a:ext>
            </a:extLst>
          </p:cNvPr>
          <p:cNvSpPr/>
          <p:nvPr/>
        </p:nvSpPr>
        <p:spPr bwMode="auto">
          <a:xfrm>
            <a:off x="2438399" y="3566536"/>
            <a:ext cx="9753599" cy="1273175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754BF3-88A6-15C0-0800-82819D319CE7}"/>
              </a:ext>
            </a:extLst>
          </p:cNvPr>
          <p:cNvSpPr/>
          <p:nvPr/>
        </p:nvSpPr>
        <p:spPr bwMode="auto">
          <a:xfrm>
            <a:off x="0" y="3000138"/>
            <a:ext cx="9753600" cy="898377"/>
          </a:xfrm>
          <a:prstGeom prst="rect">
            <a:avLst/>
          </a:prstGeom>
          <a:solidFill>
            <a:srgbClr val="FF99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1795" name="Rectangle 3">
            <a:extLst>
              <a:ext uri="{FF2B5EF4-FFF2-40B4-BE49-F238E27FC236}">
                <a16:creationId xmlns:a16="http://schemas.microsoft.com/office/drawing/2014/main" id="{5D63D203-919C-F584-1F0A-8DFBC892DC2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2412" y="1858869"/>
            <a:ext cx="9145588" cy="4560604"/>
          </a:xfrm>
        </p:spPr>
        <p:txBody>
          <a:bodyPr anchor="ctr"/>
          <a:lstStyle/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Differences </a:t>
            </a:r>
            <a:r>
              <a:rPr lang="en-US" altLang="en-US" sz="2400" b="1"/>
              <a:t>GREATER</a:t>
            </a:r>
            <a:r>
              <a:rPr lang="en-US" altLang="en-US" sz="2400"/>
              <a:t> than </a:t>
            </a:r>
            <a:r>
              <a:rPr lang="en-US" altLang="en-US" sz="2400" b="1"/>
              <a:t>3mm </a:t>
            </a:r>
            <a:r>
              <a:rPr lang="en-US" altLang="en-US" sz="2400"/>
              <a:t>will </a:t>
            </a:r>
            <a:r>
              <a:rPr lang="en-US" altLang="en-US" sz="2400" b="1" u="sng"/>
              <a:t>NOT</a:t>
            </a:r>
            <a:r>
              <a:rPr lang="en-US" altLang="en-US" sz="2400"/>
              <a:t> be </a:t>
            </a:r>
            <a:br>
              <a:rPr lang="en-US" altLang="en-US" sz="2400"/>
            </a:br>
            <a:r>
              <a:rPr lang="en-US" altLang="en-US" sz="2400"/>
              <a:t>accepted by </a:t>
            </a:r>
            <a:r>
              <a:rPr lang="en-US" altLang="en-US" sz="2400" b="1">
                <a:highlight>
                  <a:srgbClr val="FFFF00"/>
                </a:highlight>
              </a:rPr>
              <a:t>www.usabracketing.com</a:t>
            </a:r>
            <a:endParaRPr lang="en-US" altLang="en-US" sz="2400">
              <a:highlight>
                <a:srgbClr val="FFFF00"/>
              </a:highlight>
            </a:endParaRP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Assessors will maintain all original data sheets in a secure location for </a:t>
            </a:r>
            <a:r>
              <a:rPr lang="en-US" altLang="en-US" sz="2400" b="1" u="sng"/>
              <a:t>one</a:t>
            </a:r>
            <a:r>
              <a:rPr lang="en-US" altLang="en-US" sz="2400" b="1"/>
              <a:t> (1) </a:t>
            </a:r>
            <a:r>
              <a:rPr lang="en-US" altLang="en-US" sz="2400" b="1" u="sng"/>
              <a:t>calendar year</a:t>
            </a:r>
            <a:endParaRPr lang="en-US" altLang="en-US" sz="2400" b="1"/>
          </a:p>
          <a:p>
            <a:pPr lvl="1" eaLnBrk="1" hangingPunct="1">
              <a:defRPr/>
            </a:pPr>
            <a:endParaRPr lang="en-US" altLang="en-US"/>
          </a:p>
        </p:txBody>
      </p:sp>
      <p:pic>
        <p:nvPicPr>
          <p:cNvPr id="181256" name="Picture 8" descr="Image result for 1 year calendar clip art">
            <a:extLst>
              <a:ext uri="{FF2B5EF4-FFF2-40B4-BE49-F238E27FC236}">
                <a16:creationId xmlns:a16="http://schemas.microsoft.com/office/drawing/2014/main" id="{1279B431-10B8-90E4-AF48-00D998240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2132" y="4155037"/>
            <a:ext cx="189547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1DA5BDC-4BED-7061-B5C2-D3088D6F1BA7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3391B28-4FC9-8FEB-4CCD-A0E6AE2F082C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BEDC6A5-17F2-8DEC-29DC-57D3F61C54A4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6144C7F-5CC8-33D9-1B25-B3E229C636FC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7AF2C0A8-E030-9658-FF94-3CCB6E1CD6F0}"/>
              </a:ext>
            </a:extLst>
          </p:cNvPr>
          <p:cNvSpPr txBox="1">
            <a:spLocks noChangeArrowheads="1"/>
          </p:cNvSpPr>
          <p:nvPr/>
        </p:nvSpPr>
        <p:spPr>
          <a:xfrm>
            <a:off x="1531918" y="715352"/>
            <a:ext cx="4568044" cy="911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Standards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D924EC-BD35-4E76-8455-2D8ADFE391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8764" y="682830"/>
            <a:ext cx="4346801" cy="169042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741BA336-160E-4A05-2E25-263EEBBBE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00646"/>
            <a:ext cx="9144000" cy="9025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Assessment Calculations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D38DC09E-C811-E907-2CF3-C053A71259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3169"/>
            <a:ext cx="10036174" cy="4569031"/>
          </a:xfrm>
        </p:spPr>
        <p:txBody>
          <a:bodyPr anchor="ctr">
            <a:normAutofit/>
          </a:bodyPr>
          <a:lstStyle/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/>
              <a:t>LOHMAN Equation for Body Density                              	</a:t>
            </a:r>
            <a:br>
              <a:rPr lang="en-US" altLang="en-US" sz="2400"/>
            </a:br>
            <a:r>
              <a:rPr lang="en-US" altLang="en-US" sz="2400">
                <a:solidFill>
                  <a:srgbClr val="C00000"/>
                </a:solidFill>
              </a:rPr>
              <a:t>BD= [1.0973 -  (sumSFx.000815)]+[(</a:t>
            </a:r>
            <a:r>
              <a:rPr lang="en-US" altLang="en-US" sz="2400" err="1">
                <a:solidFill>
                  <a:srgbClr val="C00000"/>
                </a:solidFill>
              </a:rPr>
              <a:t>sumSF</a:t>
            </a:r>
            <a:r>
              <a:rPr lang="en-US" altLang="en-US" sz="2400">
                <a:solidFill>
                  <a:srgbClr val="C00000"/>
                </a:solidFill>
              </a:rPr>
              <a:t>)</a:t>
            </a:r>
            <a:r>
              <a:rPr lang="en-US" altLang="en-US" sz="2400" baseline="30000">
                <a:solidFill>
                  <a:srgbClr val="C00000"/>
                </a:solidFill>
              </a:rPr>
              <a:t>2</a:t>
            </a:r>
            <a:r>
              <a:rPr lang="en-US" altLang="en-US" sz="2400">
                <a:solidFill>
                  <a:srgbClr val="C00000"/>
                </a:solidFill>
              </a:rPr>
              <a:t>x.00000084]</a:t>
            </a:r>
          </a:p>
          <a:p>
            <a:pPr>
              <a:spcBef>
                <a:spcPts val="0"/>
              </a:spcBef>
              <a:spcAft>
                <a:spcPts val="600"/>
              </a:spcAft>
              <a:buNone/>
              <a:defRPr/>
            </a:pPr>
            <a:endParaRPr lang="en-US" altLang="en-US" sz="2400">
              <a:solidFill>
                <a:srgbClr val="E82D08"/>
              </a:solidFill>
            </a:endParaRPr>
          </a:p>
          <a:p>
            <a:pPr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/>
              <a:t>  </a:t>
            </a:r>
            <a:r>
              <a:rPr lang="en-US" altLang="en-US" sz="2400" err="1"/>
              <a:t>sumSF</a:t>
            </a:r>
            <a:r>
              <a:rPr lang="en-US" altLang="en-US" sz="2400"/>
              <a:t>=</a:t>
            </a:r>
            <a:r>
              <a:rPr lang="en-US" altLang="en-US" sz="2400" err="1"/>
              <a:t>TricepsSF+SubscapularSF+AbdominalSF</a:t>
            </a:r>
            <a:endParaRPr lang="en-US" altLang="en-US" sz="2400"/>
          </a:p>
          <a:p>
            <a:pPr lvl="2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>
                <a:solidFill>
                  <a:srgbClr val="C00000"/>
                </a:solidFill>
              </a:rPr>
              <a:t>(each skinfold value is an average of the three recorded)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>
                <a:solidFill>
                  <a:srgbClr val="C00000"/>
                </a:solidFill>
              </a:rPr>
              <a:t>carry out calculations to five places past the decimal</a:t>
            </a:r>
          </a:p>
          <a:p>
            <a:pPr lvl="2">
              <a:spcBef>
                <a:spcPts val="0"/>
              </a:spcBef>
              <a:spcAft>
                <a:spcPts val="600"/>
              </a:spcAft>
              <a:defRPr/>
            </a:pPr>
            <a:r>
              <a:rPr lang="en-US" altLang="en-US" sz="2400">
                <a:solidFill>
                  <a:srgbClr val="C00000"/>
                </a:solidFill>
              </a:rPr>
              <a:t>e.g. 1.08787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0601B7-9F85-E1EE-BC3D-7943F5D8B58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C110933-3BCD-8BBF-7882-5EDAF1340F10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53C997F-C7B1-46D2-1E4D-1C4664DAA860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933934-E464-9C0B-30A3-39356E79C4E4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1" name="Rectangle 3">
            <a:extLst>
              <a:ext uri="{FF2B5EF4-FFF2-40B4-BE49-F238E27FC236}">
                <a16:creationId xmlns:a16="http://schemas.microsoft.com/office/drawing/2014/main" id="{9B7118B3-45AC-9E14-5796-E9A9817A59C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3169"/>
            <a:ext cx="9144000" cy="4569031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Brozek Equation for Body Fat from Body Density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altLang="en-US" sz="240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% BF = (457 / BD)  - (414.2)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carry out calculations to two places past the decimal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e.g. 12.34%</a:t>
            </a:r>
            <a:endParaRPr lang="en-US" altLang="en-US" sz="2400" b="1">
              <a:solidFill>
                <a:srgbClr val="C0000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BDD96D-0D58-BCF0-025F-4ECFEA094FE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496480F-212C-71DC-6A65-F91B749DE6B0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4BD2819-4325-25A4-8C2D-0B91251D97DB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72F1F82-C926-684B-0C40-F6275453E4A1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B4612C18-16AB-DA5F-84CE-A193A8B67A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0042" y="700646"/>
            <a:ext cx="9144000" cy="90252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Assessment Calculations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>
            <a:extLst>
              <a:ext uri="{FF2B5EF4-FFF2-40B4-BE49-F238E27FC236}">
                <a16:creationId xmlns:a16="http://schemas.microsoft.com/office/drawing/2014/main" id="{32F6248D-A961-913B-8050-BFD0F551F5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0200"/>
            <a:ext cx="9144000" cy="457200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Minimum Wrestling Weight @ 7%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MWW = ([1-(%BF/100)] x TBW) / (.93)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Alternate method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Fat Weight (FW) = TBW x (%BF/100)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Lean Body Mass (LBM) = TBW - FW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>
                <a:solidFill>
                  <a:srgbClr val="C00000"/>
                </a:solidFill>
              </a:rPr>
              <a:t>MWW = LBM / .93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120657-C936-78E5-FFC0-3B39989B86A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B0A5CD2-0AB9-908F-2B5B-75793DBC104E}"/>
              </a:ext>
            </a:extLst>
          </p:cNvPr>
          <p:cNvSpPr/>
          <p:nvPr/>
        </p:nvSpPr>
        <p:spPr bwMode="auto">
          <a:xfrm>
            <a:off x="11403816" y="1173963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316F58A-30C8-1842-37C7-EAECABB3084F}"/>
              </a:ext>
            </a:extLst>
          </p:cNvPr>
          <p:cNvSpPr/>
          <p:nvPr/>
        </p:nvSpPr>
        <p:spPr bwMode="auto">
          <a:xfrm>
            <a:off x="11403816" y="9453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5AF5D99-D9FD-7B60-9592-7E6FEDCD3AE5}"/>
              </a:ext>
            </a:extLst>
          </p:cNvPr>
          <p:cNvSpPr/>
          <p:nvPr/>
        </p:nvSpPr>
        <p:spPr bwMode="auto">
          <a:xfrm>
            <a:off x="11403816" y="716763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78BE643-88A7-CFC0-053B-4A9752DF3B24}"/>
              </a:ext>
            </a:extLst>
          </p:cNvPr>
          <p:cNvSpPr txBox="1">
            <a:spLocks noChangeArrowheads="1"/>
          </p:cNvSpPr>
          <p:nvPr/>
        </p:nvSpPr>
        <p:spPr>
          <a:xfrm>
            <a:off x="1520042" y="700646"/>
            <a:ext cx="9144000" cy="902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Assessment Calculations: MALE</a:t>
            </a:r>
          </a:p>
        </p:txBody>
      </p:sp>
      <p:pic>
        <p:nvPicPr>
          <p:cNvPr id="12" name="Picture 7" descr="Image result for Male Symbol">
            <a:extLst>
              <a:ext uri="{FF2B5EF4-FFF2-40B4-BE49-F238E27FC236}">
                <a16:creationId xmlns:a16="http://schemas.microsoft.com/office/drawing/2014/main" id="{E05D85AE-2F2E-8998-72B8-15561ABB47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57704" y="450275"/>
            <a:ext cx="1371600" cy="13716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143F0D-954C-0583-E97B-D6B5914C4595}"/>
              </a:ext>
            </a:extLst>
          </p:cNvPr>
          <p:cNvSpPr txBox="1"/>
          <p:nvPr/>
        </p:nvSpPr>
        <p:spPr>
          <a:xfrm>
            <a:off x="1520041" y="4648201"/>
            <a:ext cx="9143999" cy="12922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i="1" dirty="0"/>
              <a:t>Nicole is a female wrestler who also participated in the Alpha assessment on November 13 while weighing 132 pounds and had average skinfold measurements of </a:t>
            </a:r>
            <a:br>
              <a:rPr lang="en-US" sz="1000" i="1" dirty="0"/>
            </a:br>
            <a:r>
              <a:rPr lang="en-US" sz="1000" i="1" dirty="0"/>
              <a:t>triceps: </a:t>
            </a:r>
            <a:r>
              <a:rPr lang="en-US" sz="1000" b="1" i="1" dirty="0"/>
              <a:t>11</a:t>
            </a:r>
            <a:r>
              <a:rPr lang="en-US" sz="1000" i="1" dirty="0"/>
              <a:t> and sub scapula: </a:t>
            </a:r>
            <a:r>
              <a:rPr lang="en-US" sz="1000" b="1" i="1" dirty="0"/>
              <a:t>12</a:t>
            </a:r>
            <a:r>
              <a:rPr lang="en-US" sz="1000" i="1" dirty="0"/>
              <a:t>.  Nicole’s percent body fat is…</a:t>
            </a:r>
          </a:p>
          <a:p>
            <a:pPr>
              <a:defRPr/>
            </a:pPr>
            <a:endParaRPr lang="en-US" sz="1000" dirty="0"/>
          </a:p>
          <a:p>
            <a:pPr>
              <a:defRPr/>
            </a:pPr>
            <a:r>
              <a:rPr lang="en-US" sz="1200" dirty="0"/>
              <a:t>12+11 = </a:t>
            </a:r>
            <a:r>
              <a:rPr lang="en-US" sz="1200" b="1" dirty="0">
                <a:solidFill>
                  <a:srgbClr val="C00000"/>
                </a:solidFill>
              </a:rPr>
              <a:t>23</a:t>
            </a:r>
            <a:r>
              <a:rPr lang="en-US" sz="1200" dirty="0"/>
              <a:t>(</a:t>
            </a:r>
            <a:r>
              <a:rPr lang="en-US" sz="1200" dirty="0" err="1"/>
              <a:t>sumSF</a:t>
            </a:r>
            <a:r>
              <a:rPr lang="en-US" sz="1200" dirty="0"/>
              <a:t>) x 1.35 = </a:t>
            </a:r>
            <a:r>
              <a:rPr lang="en-US" sz="1200" b="1" dirty="0">
                <a:solidFill>
                  <a:srgbClr val="C00000"/>
                </a:solidFill>
              </a:rPr>
              <a:t>21.30</a:t>
            </a:r>
            <a:r>
              <a:rPr lang="en-US" sz="1200" b="1" dirty="0">
                <a:solidFill>
                  <a:srgbClr val="FF0000"/>
                </a:solidFill>
              </a:rPr>
              <a:t>		</a:t>
            </a:r>
            <a:r>
              <a:rPr lang="en-US" sz="1200" b="1" dirty="0">
                <a:solidFill>
                  <a:srgbClr val="C00000"/>
                </a:solidFill>
              </a:rPr>
              <a:t> 21.30</a:t>
            </a:r>
            <a:r>
              <a:rPr lang="en-US" sz="1200" dirty="0"/>
              <a:t> – </a:t>
            </a:r>
            <a:r>
              <a:rPr lang="en-US" sz="1200" b="1" dirty="0">
                <a:solidFill>
                  <a:srgbClr val="C00000"/>
                </a:solidFill>
              </a:rPr>
              <a:t>6.348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/>
              <a:t>=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C00000"/>
                </a:solidFill>
              </a:rPr>
              <a:t>24.702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/>
              <a:t>–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C00000"/>
                </a:solidFill>
              </a:rPr>
              <a:t>3.4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dirty="0"/>
              <a:t>=</a:t>
            </a:r>
          </a:p>
          <a:p>
            <a:pPr>
              <a:defRPr/>
            </a:pPr>
            <a:r>
              <a:rPr lang="en-US" sz="1200" dirty="0"/>
              <a:t>0.012 x (23x23 = </a:t>
            </a:r>
            <a:r>
              <a:rPr lang="en-US" sz="1200" b="1" dirty="0">
                <a:solidFill>
                  <a:srgbClr val="C00000"/>
                </a:solidFill>
              </a:rPr>
              <a:t>529</a:t>
            </a:r>
            <a:r>
              <a:rPr lang="en-US" sz="1200" dirty="0"/>
              <a:t>(sumSF</a:t>
            </a:r>
            <a:r>
              <a:rPr lang="en-US" sz="1200" baseline="30000" dirty="0"/>
              <a:t>2</a:t>
            </a:r>
            <a:r>
              <a:rPr lang="en-US" sz="1200" dirty="0"/>
              <a:t>)</a:t>
            </a:r>
            <a:r>
              <a:rPr lang="en-US" sz="1200" b="1" dirty="0"/>
              <a:t> </a:t>
            </a:r>
            <a:r>
              <a:rPr lang="en-US" sz="1200" dirty="0"/>
              <a:t>=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r>
              <a:rPr lang="en-US" sz="1200" b="1" dirty="0">
                <a:solidFill>
                  <a:srgbClr val="C00000"/>
                </a:solidFill>
              </a:rPr>
              <a:t>6.348</a:t>
            </a:r>
            <a:r>
              <a:rPr lang="en-US" sz="1200" b="1" dirty="0">
                <a:solidFill>
                  <a:srgbClr val="FF0000"/>
                </a:solidFill>
              </a:rPr>
              <a:t>		</a:t>
            </a:r>
            <a:r>
              <a:rPr lang="en-US" sz="1200" b="1" dirty="0"/>
              <a:t>21.302 body fat % </a:t>
            </a:r>
          </a:p>
          <a:p>
            <a:pPr>
              <a:defRPr/>
            </a:pPr>
            <a:endParaRPr lang="en-US" sz="1200" b="1" dirty="0"/>
          </a:p>
          <a:p>
            <a:pPr algn="ctr">
              <a:defRPr/>
            </a:pPr>
            <a:r>
              <a:rPr lang="en-US" sz="1200" b="1" i="1" dirty="0"/>
              <a:t>132 </a:t>
            </a:r>
            <a:r>
              <a:rPr lang="en-US" sz="1200" b="1" i="1" dirty="0" err="1"/>
              <a:t>lbs</a:t>
            </a:r>
            <a:r>
              <a:rPr lang="en-US" sz="1200" b="1" i="1" dirty="0"/>
              <a:t> – 21.302 (BF) = 110.698 (LBM) / .81 = 128.25 </a:t>
            </a:r>
            <a:r>
              <a:rPr lang="en-US" sz="1200" b="1" i="1" dirty="0" err="1"/>
              <a:t>lbs</a:t>
            </a:r>
            <a:r>
              <a:rPr lang="en-US" sz="1200" b="1" i="1" dirty="0"/>
              <a:t> </a:t>
            </a:r>
            <a:r>
              <a:rPr lang="en-US" sz="1100" b="1" i="1" dirty="0"/>
              <a:t>(Minimum Wrestling Weight)</a:t>
            </a:r>
          </a:p>
        </p:txBody>
      </p:sp>
      <p:sp>
        <p:nvSpPr>
          <p:cNvPr id="169987" name="Rectangle 3">
            <a:extLst>
              <a:ext uri="{FF2B5EF4-FFF2-40B4-BE49-F238E27FC236}">
                <a16:creationId xmlns:a16="http://schemas.microsoft.com/office/drawing/2014/main" id="{DECF4959-EF41-B8C6-2281-C7C0A9DD3DE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1752600"/>
            <a:ext cx="9143999" cy="289560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/>
              <a:t> </a:t>
            </a:r>
            <a:r>
              <a:rPr lang="en-US" altLang="en-US" sz="2400"/>
              <a:t>Boileau Equation for %Body Fat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/>
              <a:t>  %BF = [1.35 x (</a:t>
            </a:r>
            <a:r>
              <a:rPr lang="en-US" altLang="en-US" err="1"/>
              <a:t>sumSF</a:t>
            </a:r>
            <a:r>
              <a:rPr lang="en-US" altLang="en-US"/>
              <a:t>)] - [0.012 x (</a:t>
            </a:r>
            <a:r>
              <a:rPr lang="en-US" altLang="en-US" err="1"/>
              <a:t>sumSF</a:t>
            </a:r>
            <a:r>
              <a:rPr lang="en-US" altLang="en-US"/>
              <a:t>)</a:t>
            </a:r>
            <a:r>
              <a:rPr lang="en-US" altLang="en-US" baseline="30000"/>
              <a:t>2</a:t>
            </a:r>
            <a:r>
              <a:rPr lang="en-US" altLang="en-US"/>
              <a:t>]  - 3.4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/>
              <a:t>  </a:t>
            </a:r>
            <a:r>
              <a:rPr lang="en-US" altLang="en-US" err="1"/>
              <a:t>sumSF</a:t>
            </a:r>
            <a:r>
              <a:rPr lang="en-US" altLang="en-US"/>
              <a:t> = Triceps SF + Subscapular SF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defRPr/>
            </a:pPr>
            <a:r>
              <a:rPr lang="en-US" altLang="en-US" i="1"/>
              <a:t>  (each skinfold value is an average of the three recorded)</a:t>
            </a:r>
            <a:endParaRPr lang="en-US" altLang="en-US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  MWW (females) = LBM / .81</a:t>
            </a:r>
          </a:p>
        </p:txBody>
      </p:sp>
      <p:pic>
        <p:nvPicPr>
          <p:cNvPr id="179205" name="Picture 9" descr="Image result for Female Symbol">
            <a:extLst>
              <a:ext uri="{FF2B5EF4-FFF2-40B4-BE49-F238E27FC236}">
                <a16:creationId xmlns:a16="http://schemas.microsoft.com/office/drawing/2014/main" id="{18886D7E-60E7-8AF2-B3FC-BCB0954E45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598231" y="569025"/>
            <a:ext cx="1371600" cy="13716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9448" name="TextBox 1">
            <a:extLst>
              <a:ext uri="{FF2B5EF4-FFF2-40B4-BE49-F238E27FC236}">
                <a16:creationId xmlns:a16="http://schemas.microsoft.com/office/drawing/2014/main" id="{F5D45F2A-A5C4-83C3-3ECB-9610580A29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1531" y="6395365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20</a:t>
            </a:r>
            <a:endParaRPr lang="en-US" altLang="en-US" sz="10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A4CE6B-F328-3733-0665-740DB2DBFE86}"/>
              </a:ext>
            </a:extLst>
          </p:cNvPr>
          <p:cNvSpPr/>
          <p:nvPr/>
        </p:nvSpPr>
        <p:spPr bwMode="auto">
          <a:xfrm>
            <a:off x="5145975" y="5345876"/>
            <a:ext cx="1447800" cy="168275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ADB2C4-0124-9479-84D6-45472D73F4E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EDF5683-C7EA-779F-6F7A-C17F8921DDAB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B56D15-5221-8660-398B-58AA645CD522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049934C-7ECC-6FDA-F8C5-D160EBED2207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137473D3-207E-BF95-EC55-A7A60A91E5D9}"/>
              </a:ext>
            </a:extLst>
          </p:cNvPr>
          <p:cNvSpPr txBox="1">
            <a:spLocks noChangeArrowheads="1"/>
          </p:cNvSpPr>
          <p:nvPr/>
        </p:nvSpPr>
        <p:spPr>
          <a:xfrm>
            <a:off x="1520042" y="700646"/>
            <a:ext cx="9144000" cy="902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Assessment Calculations: FEMALE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3">
            <a:extLst>
              <a:ext uri="{FF2B5EF4-FFF2-40B4-BE49-F238E27FC236}">
                <a16:creationId xmlns:a16="http://schemas.microsoft.com/office/drawing/2014/main" id="{7234AB00-E81F-5833-FF85-197D7506FF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2" y="1603169"/>
            <a:ext cx="9144000" cy="2892631"/>
          </a:xfrm>
        </p:spPr>
        <p:txBody>
          <a:bodyPr anchor="ctr"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Sample Calculation For Male                             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Triceps =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>
                <a:solidFill>
                  <a:srgbClr val="C00000"/>
                </a:solidFill>
              </a:rPr>
              <a:t>6</a:t>
            </a:r>
            <a:r>
              <a:rPr lang="en-US" altLang="en-US" sz="2400"/>
              <a:t>, </a:t>
            </a:r>
            <a:r>
              <a:rPr lang="en-US" altLang="en-US" sz="2400" err="1"/>
              <a:t>Subscap</a:t>
            </a:r>
            <a:r>
              <a:rPr lang="en-US" altLang="en-US" sz="2400"/>
              <a:t> = </a:t>
            </a:r>
            <a:r>
              <a:rPr lang="en-US" altLang="en-US" sz="2400">
                <a:solidFill>
                  <a:srgbClr val="C00000"/>
                </a:solidFill>
              </a:rPr>
              <a:t>9.5</a:t>
            </a:r>
            <a:r>
              <a:rPr lang="en-US" altLang="en-US" sz="2400"/>
              <a:t>, Abdominal =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>
                <a:solidFill>
                  <a:srgbClr val="C00000"/>
                </a:solidFill>
              </a:rPr>
              <a:t>9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sum SF = </a:t>
            </a:r>
            <a:r>
              <a:rPr lang="en-US" altLang="en-US" sz="2400">
                <a:solidFill>
                  <a:srgbClr val="C00000"/>
                </a:solidFill>
              </a:rPr>
              <a:t>24.5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BD= [1.0973 - (</a:t>
            </a:r>
            <a:r>
              <a:rPr lang="en-US" altLang="en-US" sz="2400">
                <a:solidFill>
                  <a:srgbClr val="C00000"/>
                </a:solidFill>
              </a:rPr>
              <a:t>24.5</a:t>
            </a:r>
            <a:r>
              <a:rPr lang="en-US" altLang="en-US" sz="2400"/>
              <a:t> x .000815)] + [(</a:t>
            </a:r>
            <a:r>
              <a:rPr lang="en-US" altLang="en-US" sz="2400">
                <a:solidFill>
                  <a:srgbClr val="C00000"/>
                </a:solidFill>
              </a:rPr>
              <a:t>24.5</a:t>
            </a:r>
            <a:r>
              <a:rPr lang="en-US" altLang="en-US" sz="2400"/>
              <a:t>)</a:t>
            </a:r>
            <a:r>
              <a:rPr lang="en-US" altLang="en-US" sz="2400" baseline="30000"/>
              <a:t>2  </a:t>
            </a:r>
            <a:r>
              <a:rPr lang="en-US" altLang="en-US" sz="2400"/>
              <a:t>x .00000084]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BD= </a:t>
            </a:r>
            <a:r>
              <a:rPr lang="en-US" altLang="en-US" sz="2400">
                <a:solidFill>
                  <a:srgbClr val="C00000"/>
                </a:solidFill>
              </a:rPr>
              <a:t>1.0778</a:t>
            </a:r>
            <a:r>
              <a:rPr lang="en-US" altLang="en-US" sz="2400">
                <a:solidFill>
                  <a:srgbClr val="FF0000"/>
                </a:solidFill>
              </a:rPr>
              <a:t>3</a:t>
            </a:r>
            <a:endParaRPr lang="en-US" altLang="en-US" sz="2400"/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%BF= (457/BD) - 414.2 = </a:t>
            </a:r>
            <a:r>
              <a:rPr lang="en-US" altLang="en-US" sz="2400">
                <a:solidFill>
                  <a:srgbClr val="C00000"/>
                </a:solidFill>
              </a:rPr>
              <a:t>9.8</a:t>
            </a:r>
            <a:r>
              <a:rPr lang="en-US" altLang="en-US" sz="2400"/>
              <a:t>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DD38ECE-8616-640A-45B4-F8D96EAC59EE}"/>
              </a:ext>
            </a:extLst>
          </p:cNvPr>
          <p:cNvSpPr txBox="1"/>
          <p:nvPr/>
        </p:nvSpPr>
        <p:spPr>
          <a:xfrm>
            <a:off x="1520042" y="4638301"/>
            <a:ext cx="10054442" cy="129266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000" i="1"/>
              <a:t>Steve is a wrestler who participated in the Alpha assessment on November 13 while weighing 123 pounds and had average skinfold measurements of triceps: </a:t>
            </a:r>
            <a:r>
              <a:rPr lang="en-US" sz="1000" b="1" i="1"/>
              <a:t>6</a:t>
            </a:r>
            <a:r>
              <a:rPr lang="en-US" sz="1000" i="1"/>
              <a:t>, sub scapula: </a:t>
            </a:r>
            <a:r>
              <a:rPr lang="en-US" sz="1000" b="1" i="1"/>
              <a:t>9.5</a:t>
            </a:r>
            <a:r>
              <a:rPr lang="en-US" sz="1000" i="1"/>
              <a:t> and abdominal: </a:t>
            </a:r>
            <a:r>
              <a:rPr lang="en-US" sz="1000" b="1" i="1"/>
              <a:t>9</a:t>
            </a:r>
            <a:r>
              <a:rPr lang="en-US" sz="1000" i="1"/>
              <a:t>.  From this data, his lean body mass in pounds is…</a:t>
            </a:r>
          </a:p>
          <a:p>
            <a:pPr>
              <a:defRPr/>
            </a:pPr>
            <a:endParaRPr lang="en-US" sz="1000"/>
          </a:p>
          <a:p>
            <a:pPr>
              <a:defRPr/>
            </a:pPr>
            <a:r>
              <a:rPr lang="en-US" sz="1200"/>
              <a:t>1.0973 – </a:t>
            </a:r>
            <a:r>
              <a:rPr lang="en-US" sz="1200" b="1">
                <a:solidFill>
                  <a:srgbClr val="C00000"/>
                </a:solidFill>
              </a:rPr>
              <a:t>0.01996</a:t>
            </a:r>
            <a:r>
              <a:rPr lang="en-US" sz="1200"/>
              <a:t> = </a:t>
            </a:r>
            <a:r>
              <a:rPr lang="en-US" sz="1200" b="1">
                <a:solidFill>
                  <a:srgbClr val="C00000"/>
                </a:solidFill>
              </a:rPr>
              <a:t>1.07734</a:t>
            </a:r>
            <a:r>
              <a:rPr lang="en-US" sz="1200"/>
              <a:t>     +     </a:t>
            </a:r>
            <a:r>
              <a:rPr lang="en-US" sz="1200" b="1">
                <a:solidFill>
                  <a:srgbClr val="C00000"/>
                </a:solidFill>
              </a:rPr>
              <a:t>0.00050421</a:t>
            </a:r>
            <a:r>
              <a:rPr lang="en-US" sz="1200"/>
              <a:t> = </a:t>
            </a:r>
            <a:r>
              <a:rPr lang="en-US" sz="1200" b="1">
                <a:solidFill>
                  <a:srgbClr val="C00000"/>
                </a:solidFill>
              </a:rPr>
              <a:t>1.07783</a:t>
            </a:r>
            <a:endParaRPr lang="en-US" sz="1200">
              <a:solidFill>
                <a:srgbClr val="C00000"/>
              </a:solidFill>
            </a:endParaRPr>
          </a:p>
          <a:p>
            <a:pPr>
              <a:defRPr/>
            </a:pPr>
            <a:r>
              <a:rPr lang="en-US" sz="1200"/>
              <a:t>457 / </a:t>
            </a:r>
            <a:r>
              <a:rPr lang="en-US" sz="1200" b="1">
                <a:solidFill>
                  <a:srgbClr val="C00000"/>
                </a:solidFill>
              </a:rPr>
              <a:t>1.07783</a:t>
            </a:r>
            <a:r>
              <a:rPr lang="en-US" sz="1200"/>
              <a:t> =  </a:t>
            </a:r>
            <a:r>
              <a:rPr lang="en-US" sz="1200" b="1">
                <a:solidFill>
                  <a:srgbClr val="C00000"/>
                </a:solidFill>
              </a:rPr>
              <a:t>424.0</a:t>
            </a:r>
            <a:r>
              <a:rPr lang="en-US" sz="1200"/>
              <a:t> – 414.2 = </a:t>
            </a:r>
            <a:r>
              <a:rPr lang="en-US" sz="1200" b="1">
                <a:solidFill>
                  <a:srgbClr val="C00000"/>
                </a:solidFill>
              </a:rPr>
              <a:t>9.8</a:t>
            </a:r>
            <a:r>
              <a:rPr lang="en-US" sz="1200"/>
              <a:t>%</a:t>
            </a:r>
            <a:r>
              <a:rPr lang="en-US" sz="1200" b="1"/>
              <a:t> Body Fat</a:t>
            </a:r>
          </a:p>
          <a:p>
            <a:pPr>
              <a:defRPr/>
            </a:pPr>
            <a:endParaRPr lang="en-US" sz="1200" b="1"/>
          </a:p>
          <a:p>
            <a:pPr algn="ctr">
              <a:defRPr/>
            </a:pPr>
            <a:r>
              <a:rPr lang="en-US" sz="1200" b="1" i="1"/>
              <a:t>123 </a:t>
            </a:r>
            <a:r>
              <a:rPr lang="en-US" sz="1200" b="1" i="1" err="1"/>
              <a:t>lbs</a:t>
            </a:r>
            <a:r>
              <a:rPr lang="en-US" sz="1200" b="1" i="1"/>
              <a:t> / 9.8% = 12.55 </a:t>
            </a:r>
            <a:r>
              <a:rPr lang="en-US" sz="1200" b="1" i="1" err="1"/>
              <a:t>lbs</a:t>
            </a:r>
            <a:r>
              <a:rPr lang="en-US" sz="1200" b="1" i="1"/>
              <a:t>     123 </a:t>
            </a:r>
            <a:r>
              <a:rPr lang="en-US" sz="1200" b="1" i="1" err="1"/>
              <a:t>lbs</a:t>
            </a:r>
            <a:r>
              <a:rPr lang="en-US" sz="1200" b="1" i="1"/>
              <a:t> – 12.55 </a:t>
            </a:r>
            <a:r>
              <a:rPr lang="en-US" sz="1200" b="1" i="1" err="1"/>
              <a:t>lbs</a:t>
            </a:r>
            <a:r>
              <a:rPr lang="en-US" sz="1200" b="1" i="1"/>
              <a:t> =     110.4 </a:t>
            </a:r>
            <a:r>
              <a:rPr lang="en-US" sz="1200" b="1" i="1" err="1"/>
              <a:t>lbs</a:t>
            </a:r>
            <a:r>
              <a:rPr lang="en-US" sz="1200" b="1" i="1"/>
              <a:t>    </a:t>
            </a:r>
            <a:r>
              <a:rPr lang="en-US" sz="1100" b="1" i="1"/>
              <a:t>(Minimum Wrestling Weight)</a:t>
            </a:r>
          </a:p>
        </p:txBody>
      </p:sp>
      <p:sp>
        <p:nvSpPr>
          <p:cNvPr id="191495" name="TextBox 1">
            <a:extLst>
              <a:ext uri="{FF2B5EF4-FFF2-40B4-BE49-F238E27FC236}">
                <a16:creationId xmlns:a16="http://schemas.microsoft.com/office/drawing/2014/main" id="{413B21B3-9955-A755-85FE-C9AE48BDC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6" y="6407725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19</a:t>
            </a:r>
          </a:p>
        </p:txBody>
      </p:sp>
      <p:pic>
        <p:nvPicPr>
          <p:cNvPr id="10" name="Picture 7" descr="Image result for Male Symbol">
            <a:extLst>
              <a:ext uri="{FF2B5EF4-FFF2-40B4-BE49-F238E27FC236}">
                <a16:creationId xmlns:a16="http://schemas.microsoft.com/office/drawing/2014/main" id="{580C6407-93A1-37AA-4ADC-2A1B7B379B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457704" y="450275"/>
            <a:ext cx="1371600" cy="1371600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7FC9987-CE53-82AC-8600-55C95477C0A5}"/>
              </a:ext>
            </a:extLst>
          </p:cNvPr>
          <p:cNvSpPr/>
          <p:nvPr/>
        </p:nvSpPr>
        <p:spPr bwMode="auto">
          <a:xfrm>
            <a:off x="6897581" y="5703125"/>
            <a:ext cx="685800" cy="152400"/>
          </a:xfrm>
          <a:prstGeom prst="rect">
            <a:avLst/>
          </a:prstGeom>
          <a:noFill/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07BADF2-7E74-BC82-F6B8-C8562C251FB6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E2E5115-C680-CBB4-5FAD-2712501734AB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C148926-B90C-AE28-E946-39481D7B82CB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D23DE8C-AE5B-B9F8-AB8E-C053A22421B5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A9493457-789F-BB47-A5C3-16E415BAB1FE}"/>
              </a:ext>
            </a:extLst>
          </p:cNvPr>
          <p:cNvSpPr txBox="1">
            <a:spLocks noChangeArrowheads="1"/>
          </p:cNvSpPr>
          <p:nvPr/>
        </p:nvSpPr>
        <p:spPr>
          <a:xfrm>
            <a:off x="1520042" y="700646"/>
            <a:ext cx="9144000" cy="9025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Skinfold Assessment Calculations: MALE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7AEF6702-4275-7EE3-DCEE-6BDBD120C4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43792" y="715352"/>
            <a:ext cx="9072747" cy="1600336"/>
          </a:xfrm>
        </p:spPr>
        <p:txBody>
          <a:bodyPr anchor="t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Appeal Process – Step 1</a:t>
            </a:r>
            <a:b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200" b="1" i="1">
                <a:solidFill>
                  <a:srgbClr val="C00000"/>
                </a:solidFill>
              </a:rPr>
              <a:t>Reassessment by </a:t>
            </a:r>
            <a:r>
              <a:rPr lang="en-US" altLang="en-US" sz="3200" b="1" i="1" u="sng">
                <a:solidFill>
                  <a:srgbClr val="C00000"/>
                </a:solidFill>
              </a:rPr>
              <a:t>Original Assessor</a:t>
            </a:r>
            <a:br>
              <a:rPr lang="en-US" altLang="en-US" sz="3200" i="1">
                <a:solidFill>
                  <a:srgbClr val="FF0000"/>
                </a:solidFill>
              </a:rPr>
            </a:br>
            <a:r>
              <a:rPr lang="en-US" altLang="en-US" sz="2400" i="1"/>
              <a:t>Step1 may be bypassed and only Step 2 performed</a:t>
            </a:r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B312C323-184E-F65E-72F7-C2CDA24DB1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43792" y="2498726"/>
            <a:ext cx="8209808" cy="3643922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Reassessment by </a:t>
            </a:r>
            <a:r>
              <a:rPr lang="en-US" altLang="en-US" sz="2400" b="1" u="sng">
                <a:solidFill>
                  <a:srgbClr val="C00000"/>
                </a:solidFill>
              </a:rPr>
              <a:t>SAME</a:t>
            </a:r>
            <a:r>
              <a:rPr lang="en-US" altLang="en-US" sz="2400"/>
              <a:t> assessor</a:t>
            </a:r>
            <a:endParaRPr lang="en-US" altLang="en-US" sz="2400" i="1"/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Completed within </a:t>
            </a:r>
            <a:r>
              <a:rPr lang="en-US" altLang="en-US" sz="2400" b="1" u="sng"/>
              <a:t>14 days</a:t>
            </a:r>
            <a:r>
              <a:rPr lang="en-US" altLang="en-US" sz="2400" b="1"/>
              <a:t> </a:t>
            </a:r>
            <a:r>
              <a:rPr lang="en-US" altLang="en-US" sz="2400"/>
              <a:t>of “Alpha Weigh-In”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Reassessment data entered online by </a:t>
            </a:r>
            <a:r>
              <a:rPr lang="en-US" altLang="en-US" sz="2400" b="1" u="sng">
                <a:solidFill>
                  <a:srgbClr val="C00000"/>
                </a:solidFill>
              </a:rPr>
              <a:t>SAME</a:t>
            </a:r>
            <a:r>
              <a:rPr lang="en-US" altLang="en-US" sz="2400"/>
              <a:t> assessor!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Includes reassessment of </a:t>
            </a:r>
            <a:r>
              <a:rPr lang="en-US" altLang="en-US" sz="2400" b="1" u="sng"/>
              <a:t>Hydration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36EE61-6DE5-E51D-BF0B-79BB1CB9466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BC7B69C-EA9B-D346-1066-10CA4E654D23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BE80C47-4438-4EBA-39EE-8E290615135C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17EB758-CD97-06C9-6186-32256595C538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C9BF29-DF72-A93D-F7FC-76BDDA2D3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869" y="2425842"/>
            <a:ext cx="2767355" cy="22736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1E3BA8D-AB65-0E7A-1F77-062EE178167B}"/>
              </a:ext>
            </a:extLst>
          </p:cNvPr>
          <p:cNvSpPr/>
          <p:nvPr/>
        </p:nvSpPr>
        <p:spPr bwMode="auto">
          <a:xfrm>
            <a:off x="0" y="4122718"/>
            <a:ext cx="121920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6370" name="Rectangle 2">
            <a:extLst>
              <a:ext uri="{FF2B5EF4-FFF2-40B4-BE49-F238E27FC236}">
                <a16:creationId xmlns:a16="http://schemas.microsoft.com/office/drawing/2014/main" id="{9029C7DC-5AC1-6BF7-0F62-01E138EDE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1" y="715352"/>
            <a:ext cx="10026398" cy="2408848"/>
          </a:xfrm>
        </p:spPr>
        <p:txBody>
          <a:bodyPr anchor="t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Appeal Process – Step 2</a:t>
            </a:r>
            <a:b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200" b="1" i="1">
                <a:solidFill>
                  <a:srgbClr val="333399"/>
                </a:solidFill>
              </a:rPr>
              <a:t>Hydrostatic/DXA/</a:t>
            </a:r>
            <a:r>
              <a:rPr lang="en-US" altLang="en-US" sz="3200" b="1" i="1" err="1">
                <a:solidFill>
                  <a:srgbClr val="333399"/>
                </a:solidFill>
              </a:rPr>
              <a:t>BodPod</a:t>
            </a:r>
            <a:r>
              <a:rPr lang="en-US" altLang="en-US" sz="3200" b="1" i="1">
                <a:solidFill>
                  <a:srgbClr val="333399"/>
                </a:solidFill>
              </a:rPr>
              <a:t> Weighing</a:t>
            </a:r>
            <a:br>
              <a:rPr lang="en-US" altLang="en-US" sz="3200" i="1">
                <a:solidFill>
                  <a:srgbClr val="333399"/>
                </a:solidFill>
              </a:rPr>
            </a:br>
            <a:br>
              <a:rPr lang="en-US" altLang="en-US" sz="2400" i="1">
                <a:solidFill>
                  <a:srgbClr val="333399"/>
                </a:solidFill>
              </a:rPr>
            </a:br>
            <a:r>
              <a:rPr lang="en-US" altLang="en-US" sz="3200" i="1"/>
              <a:t>Hydrostatic/DXA/</a:t>
            </a:r>
            <a:r>
              <a:rPr lang="en-US" altLang="en-US" sz="3200" i="1" err="1"/>
              <a:t>BodPod</a:t>
            </a:r>
            <a:r>
              <a:rPr lang="en-US" altLang="en-US" sz="3200" i="1"/>
              <a:t> Results are </a:t>
            </a:r>
            <a:r>
              <a:rPr lang="en-US" altLang="en-US" sz="3200" b="1" i="1" u="sng">
                <a:solidFill>
                  <a:srgbClr val="C00000"/>
                </a:solidFill>
              </a:rPr>
              <a:t>FINAL</a:t>
            </a:r>
            <a:r>
              <a:rPr lang="en-US" altLang="en-US" sz="3200" b="1" i="1">
                <a:solidFill>
                  <a:srgbClr val="C00000"/>
                </a:solidFill>
              </a:rPr>
              <a:t> &amp; </a:t>
            </a:r>
            <a:r>
              <a:rPr lang="en-US" altLang="en-US" sz="3200" b="1" i="1" u="sng">
                <a:solidFill>
                  <a:srgbClr val="C00000"/>
                </a:solidFill>
              </a:rPr>
              <a:t>BINDING</a:t>
            </a:r>
          </a:p>
        </p:txBody>
      </p:sp>
      <p:sp>
        <p:nvSpPr>
          <p:cNvPr id="178179" name="Rectangle 3">
            <a:extLst>
              <a:ext uri="{FF2B5EF4-FFF2-40B4-BE49-F238E27FC236}">
                <a16:creationId xmlns:a16="http://schemas.microsoft.com/office/drawing/2014/main" id="{BEAD9FB9-2094-F1A7-2D7C-A23656033D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2591394"/>
            <a:ext cx="8458200" cy="3610968"/>
          </a:xfrm>
        </p:spPr>
        <p:txBody>
          <a:bodyPr anchor="ctr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School files “Hydrostatic/DXA/</a:t>
            </a:r>
            <a:r>
              <a:rPr lang="en-US" altLang="en-US" sz="2400" err="1"/>
              <a:t>BodPod</a:t>
            </a:r>
            <a:r>
              <a:rPr lang="en-US" altLang="en-US" sz="2400"/>
              <a:t> Weighing Proposal”</a:t>
            </a:r>
            <a:br>
              <a:rPr lang="en-US" altLang="en-US" sz="2400"/>
            </a:br>
            <a:r>
              <a:rPr lang="en-US" altLang="en-US" sz="2400"/>
              <a:t>prior to testing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Hydro/DXA/</a:t>
            </a:r>
            <a:r>
              <a:rPr lang="en-US" altLang="en-US" sz="2400" err="1"/>
              <a:t>BodPod</a:t>
            </a:r>
            <a:r>
              <a:rPr lang="en-US" altLang="en-US" sz="2400"/>
              <a:t> appeal ends </a:t>
            </a:r>
            <a:r>
              <a:rPr lang="en-US" altLang="en-US" sz="2400" b="1"/>
              <a:t>JAN 15th</a:t>
            </a:r>
            <a:r>
              <a:rPr lang="en-US" altLang="en-US" sz="2400"/>
              <a:t>.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Facilities approved by MHSAA (</a:t>
            </a:r>
            <a:r>
              <a:rPr lang="en-US" altLang="en-US" sz="2400" b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www.mhsaa.com</a:t>
            </a:r>
            <a:r>
              <a:rPr lang="en-US" altLang="en-US" sz="2400"/>
              <a:t>)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Currently six (6) facilities listed</a:t>
            </a:r>
          </a:p>
        </p:txBody>
      </p:sp>
      <p:sp>
        <p:nvSpPr>
          <p:cNvPr id="185352" name="Oval 1">
            <a:extLst>
              <a:ext uri="{FF2B5EF4-FFF2-40B4-BE49-F238E27FC236}">
                <a16:creationId xmlns:a16="http://schemas.microsoft.com/office/drawing/2014/main" id="{E3E0A6DE-0A53-8FB8-E597-7B7469070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62907" y="2647207"/>
            <a:ext cx="2324615" cy="1600200"/>
          </a:xfrm>
          <a:prstGeom prst="ellipse">
            <a:avLst/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endParaRPr lang="en-US" altLang="en-US" sz="2400"/>
          </a:p>
        </p:txBody>
      </p:sp>
      <p:sp>
        <p:nvSpPr>
          <p:cNvPr id="195592" name="TextBox 2">
            <a:extLst>
              <a:ext uri="{FF2B5EF4-FFF2-40B4-BE49-F238E27FC236}">
                <a16:creationId xmlns:a16="http://schemas.microsoft.com/office/drawing/2014/main" id="{6EB0142F-0641-3EB8-272D-F2C95A28F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8550" y="2988521"/>
            <a:ext cx="2092772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14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</a:t>
            </a: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have at  </a:t>
            </a:r>
            <a:b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least </a:t>
            </a:r>
            <a:r>
              <a:rPr lang="en-US" altLang="en-US" sz="1400" b="1" u="sng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ONE</a:t>
            </a: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skinfold assessment PRIOR </a:t>
            </a:r>
            <a:b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1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this step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3E7C1B-74B2-835A-A785-6ECB64A9D32E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8ADE502-32B7-C7F3-73D7-D1505B4995DD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9E59DDF-1B9A-58FD-F75E-D5D69EBF0139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BD8963A-16CA-CDF6-71CD-19D572979B82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49" name="Picture 2">
            <a:extLst>
              <a:ext uri="{FF2B5EF4-FFF2-40B4-BE49-F238E27FC236}">
                <a16:creationId xmlns:a16="http://schemas.microsoft.com/office/drawing/2014/main" id="{DCB297CD-F069-8D39-1C6E-B475283864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855" y="2524786"/>
            <a:ext cx="3180153" cy="167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E5D42F2D-3868-833C-8838-3595FBFD9D55}"/>
              </a:ext>
            </a:extLst>
          </p:cNvPr>
          <p:cNvSpPr/>
          <p:nvPr/>
        </p:nvSpPr>
        <p:spPr bwMode="auto">
          <a:xfrm>
            <a:off x="0" y="4339577"/>
            <a:ext cx="12191999" cy="457200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0227" name="Rectangle 3">
            <a:extLst>
              <a:ext uri="{FF2B5EF4-FFF2-40B4-BE49-F238E27FC236}">
                <a16:creationId xmlns:a16="http://schemas.microsoft.com/office/drawing/2014/main" id="{99A407BC-0BE0-AF2B-05E2-8F2CB5B901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0041" y="2529444"/>
            <a:ext cx="9147957" cy="3672918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14-day appeal period starts on the day</a:t>
            </a:r>
            <a:br>
              <a:rPr lang="en-US" altLang="en-US" sz="2400"/>
            </a:br>
            <a:r>
              <a:rPr lang="en-US" altLang="en-US" sz="2400"/>
              <a:t>following the original “Alpha Weigh-In” attempt</a:t>
            </a:r>
          </a:p>
          <a:p>
            <a:pPr lvl="2"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C00000"/>
              </a:buClr>
              <a:buSzPct val="55000"/>
              <a:buFont typeface="Webdings" panose="05030102010509060703" pitchFamily="18" charset="2"/>
              <a:buChar char="="/>
              <a:defRPr/>
            </a:pPr>
            <a:r>
              <a:rPr lang="en-US" altLang="en-US" sz="2400"/>
              <a:t>1.5%</a:t>
            </a:r>
            <a:r>
              <a:rPr lang="en-US" altLang="en-US" sz="2400">
                <a:solidFill>
                  <a:srgbClr val="E82D08"/>
                </a:solidFill>
              </a:rPr>
              <a:t> </a:t>
            </a:r>
            <a:r>
              <a:rPr lang="en-US" altLang="en-US" sz="2400" b="1">
                <a:solidFill>
                  <a:srgbClr val="C00000"/>
                </a:solidFill>
              </a:rPr>
              <a:t>weight reduction allowed days 1-14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Hydrostatic/DXA/</a:t>
            </a:r>
            <a:r>
              <a:rPr lang="en-US" altLang="en-US" sz="2400" err="1"/>
              <a:t>BodPod</a:t>
            </a:r>
            <a:r>
              <a:rPr lang="en-US" altLang="en-US" sz="2400"/>
              <a:t> weighing option ends on </a:t>
            </a:r>
            <a:r>
              <a:rPr lang="en-US" altLang="en-US" sz="2400" b="1"/>
              <a:t>JAN 15th</a:t>
            </a:r>
            <a:r>
              <a:rPr lang="en-US" altLang="en-US" sz="2400"/>
              <a:t>!</a:t>
            </a:r>
          </a:p>
        </p:txBody>
      </p:sp>
      <p:sp>
        <p:nvSpPr>
          <p:cNvPr id="197639" name="TextBox 1">
            <a:extLst>
              <a:ext uri="{FF2B5EF4-FFF2-40B4-BE49-F238E27FC236}">
                <a16:creationId xmlns:a16="http://schemas.microsoft.com/office/drawing/2014/main" id="{DDAEFF3E-AAF1-4D10-1122-5D0CBCE88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3" y="639925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35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0E47F8E-0FAB-85EC-F867-0DCAC93858F9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F212ACA-F9E9-9E75-B0AB-9EBB08161A69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668DF6D3-BE64-07E4-FB9B-CF02AE2CE0F0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3E3501D-9E4D-1FCA-0D11-910F7D56F90F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2CDA9865-6558-4F6A-08D7-1CBB95C45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715352"/>
            <a:ext cx="10052007" cy="2408848"/>
          </a:xfrm>
        </p:spPr>
        <p:txBody>
          <a:bodyPr anchor="t"/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Appeal Process – Step 2</a:t>
            </a:r>
            <a:b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200" b="1" i="1">
                <a:solidFill>
                  <a:srgbClr val="333399"/>
                </a:solidFill>
              </a:rPr>
              <a:t>Hydrostatic/DXA/</a:t>
            </a:r>
            <a:r>
              <a:rPr lang="en-US" altLang="en-US" sz="3200" b="1" i="1" err="1">
                <a:solidFill>
                  <a:srgbClr val="333399"/>
                </a:solidFill>
              </a:rPr>
              <a:t>BodPod</a:t>
            </a:r>
            <a:r>
              <a:rPr lang="en-US" altLang="en-US" sz="3200" b="1" i="1">
                <a:solidFill>
                  <a:srgbClr val="333399"/>
                </a:solidFill>
              </a:rPr>
              <a:t> Weighing</a:t>
            </a:r>
            <a:br>
              <a:rPr lang="en-US" altLang="en-US" sz="3200" i="1">
                <a:solidFill>
                  <a:srgbClr val="333399"/>
                </a:solidFill>
              </a:rPr>
            </a:br>
            <a:br>
              <a:rPr lang="en-US" altLang="en-US" sz="2400" i="1">
                <a:solidFill>
                  <a:srgbClr val="333399"/>
                </a:solidFill>
              </a:rPr>
            </a:br>
            <a:r>
              <a:rPr lang="en-US" altLang="en-US" sz="3200" i="1"/>
              <a:t>Hydrostatic/DXA/</a:t>
            </a:r>
            <a:r>
              <a:rPr lang="en-US" altLang="en-US" sz="3200" i="1" err="1"/>
              <a:t>BodPod</a:t>
            </a:r>
            <a:r>
              <a:rPr lang="en-US" altLang="en-US" sz="3200" i="1"/>
              <a:t> Results are </a:t>
            </a:r>
            <a:r>
              <a:rPr lang="en-US" altLang="en-US" sz="3200" b="1" i="1" u="sng">
                <a:solidFill>
                  <a:srgbClr val="C00000"/>
                </a:solidFill>
              </a:rPr>
              <a:t>FINAL</a:t>
            </a:r>
            <a:r>
              <a:rPr lang="en-US" altLang="en-US" sz="3200" b="1" i="1">
                <a:solidFill>
                  <a:srgbClr val="C00000"/>
                </a:solidFill>
              </a:rPr>
              <a:t> &amp; </a:t>
            </a:r>
            <a:r>
              <a:rPr lang="en-US" altLang="en-US" sz="3200" b="1" i="1" u="sng">
                <a:solidFill>
                  <a:srgbClr val="C00000"/>
                </a:solidFill>
              </a:rPr>
              <a:t>BINDING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3" name="Rectangle 4">
            <a:extLst>
              <a:ext uri="{FF2B5EF4-FFF2-40B4-BE49-F238E27FC236}">
                <a16:creationId xmlns:a16="http://schemas.microsoft.com/office/drawing/2014/main" id="{EE628C29-C3E9-2352-9DDA-8AA8C1D82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3906980"/>
            <a:ext cx="9533105" cy="393867"/>
          </a:xfrm>
          <a:prstGeom prst="rect">
            <a:avLst/>
          </a:prstGeom>
          <a:solidFill>
            <a:srgbClr val="F00000"/>
          </a:solidFill>
          <a:ln>
            <a:noFill/>
          </a:ln>
        </p:spPr>
        <p:txBody>
          <a:bodyPr/>
          <a:lstStyle>
            <a:lvl1pPr marL="7429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endParaRPr lang="en-US" altLang="en-US" sz="2400"/>
          </a:p>
        </p:txBody>
      </p:sp>
      <p:sp>
        <p:nvSpPr>
          <p:cNvPr id="194562" name="Rectangle 2">
            <a:extLst>
              <a:ext uri="{FF2B5EF4-FFF2-40B4-BE49-F238E27FC236}">
                <a16:creationId xmlns:a16="http://schemas.microsoft.com/office/drawing/2014/main" id="{1B27FA7D-A382-4DAC-606A-A6F4580FF2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96902" y="727365"/>
            <a:ext cx="6271098" cy="87580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ONLINE PROGRAM</a:t>
            </a:r>
          </a:p>
        </p:txBody>
      </p:sp>
      <p:sp>
        <p:nvSpPr>
          <p:cNvPr id="194563" name="Rectangle 3">
            <a:extLst>
              <a:ext uri="{FF2B5EF4-FFF2-40B4-BE49-F238E27FC236}">
                <a16:creationId xmlns:a16="http://schemas.microsoft.com/office/drawing/2014/main" id="{F0E65B92-EA74-44D5-1C73-6E0A686C37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0" y="1603169"/>
            <a:ext cx="9144000" cy="4624595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Upon successful completion of this course, </a:t>
            </a:r>
            <a:r>
              <a:rPr lang="en-US" altLang="en-US" sz="2400" b="1"/>
              <a:t>MHSAA/USA Bracketing </a:t>
            </a:r>
            <a:r>
              <a:rPr lang="en-US" altLang="en-US" sz="2400"/>
              <a:t>will email each assessor their user ID and password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u="sng"/>
              <a:t>ONLY</a:t>
            </a:r>
            <a:r>
              <a:rPr lang="en-US" altLang="en-US" sz="2400"/>
              <a:t> the registered assessor shall input data </a:t>
            </a:r>
            <a:br>
              <a:rPr lang="en-US" altLang="en-US" sz="2400"/>
            </a:br>
            <a:r>
              <a:rPr lang="en-US" altLang="en-US" sz="2400"/>
              <a:t>and use their ID and password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SHARE YOUR PASSWORD WITH ANYONE!</a:t>
            </a:r>
            <a:endParaRPr lang="en-US" altLang="en-US" sz="2400" u="sng">
              <a:solidFill>
                <a:srgbClr val="FF0000"/>
              </a:solidFill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Keep a hard copy (worksheets) for your records</a:t>
            </a:r>
            <a:br>
              <a:rPr lang="en-US" altLang="en-US" sz="2400"/>
            </a:br>
            <a:r>
              <a:rPr lang="en-US" altLang="en-US" sz="2400"/>
              <a:t>(for one calendar year) and as a means of back-up  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Worksheets are available at </a:t>
            </a:r>
            <a:r>
              <a:rPr lang="en-US" altLang="en-US" sz="2400" b="1"/>
              <a:t>MHSAA.com</a:t>
            </a:r>
            <a:endParaRPr lang="en-US" altLang="en-US" sz="2400"/>
          </a:p>
        </p:txBody>
      </p:sp>
      <p:sp>
        <p:nvSpPr>
          <p:cNvPr id="199687" name="TextBox 1">
            <a:extLst>
              <a:ext uri="{FF2B5EF4-FFF2-40B4-BE49-F238E27FC236}">
                <a16:creationId xmlns:a16="http://schemas.microsoft.com/office/drawing/2014/main" id="{DFD9A0FD-D4B8-C9C4-488D-583C23D360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504" y="6404031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18</a:t>
            </a:r>
            <a:endParaRPr lang="en-US" altLang="en-US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D237BC-18E5-0502-3122-A73D2448CF66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08E07E1-A496-856A-C27E-24370262D619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705F40A-341F-6D91-4916-0E9C93EF3A55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F8E4CDAE-6183-9211-053E-DBE712BC68E7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CCE964-38E0-F077-A983-DDE5DC32F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688" y="612208"/>
            <a:ext cx="2821580" cy="1097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1555DD-E7AD-F8EB-27C0-D15553A423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9028" y="2581075"/>
            <a:ext cx="2990140" cy="31068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CB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9D609B-D459-849F-85F8-46547122E5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774" y="1399428"/>
            <a:ext cx="10254788" cy="3987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D335927-F016-5377-1350-5CADF357044D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B17170D-5F75-09CD-EE3E-250CA451EA3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BD395CA-FAC8-D8B1-9430-EC252726D351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2E03F27-DB2B-04C4-172B-6FBC4418AD7F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1471BE36-A18C-850C-BF08-68198A866571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B5762E-E931-E839-5CE8-7E58D737F8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608" y="11125"/>
            <a:ext cx="5502537" cy="629508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73D1B08-3308-7FE9-8744-E45831F3C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495294"/>
            <a:ext cx="8686800" cy="841375"/>
          </a:xfrm>
        </p:spPr>
        <p:txBody>
          <a:bodyPr/>
          <a:lstStyle/>
          <a:p>
            <a:pPr>
              <a:defRPr/>
            </a:pPr>
            <a:r>
              <a:rPr lang="en-US" altLang="en-US" sz="32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www.usabracketing.com</a:t>
            </a:r>
            <a:endParaRPr lang="en-US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B3134C-F164-D2A9-A9B0-E9F72C8D1073}"/>
              </a:ext>
            </a:extLst>
          </p:cNvPr>
          <p:cNvSpPr/>
          <p:nvPr/>
        </p:nvSpPr>
        <p:spPr bwMode="auto">
          <a:xfrm>
            <a:off x="2827338" y="3154364"/>
            <a:ext cx="7840662" cy="534987"/>
          </a:xfrm>
          <a:prstGeom prst="rect">
            <a:avLst/>
          </a:prstGeom>
          <a:solidFill>
            <a:srgbClr val="92D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D777A8D-0690-0D6A-A75D-73EE4309C7DA}"/>
              </a:ext>
            </a:extLst>
          </p:cNvPr>
          <p:cNvSpPr/>
          <p:nvPr/>
        </p:nvSpPr>
        <p:spPr bwMode="auto">
          <a:xfrm>
            <a:off x="1524000" y="2468564"/>
            <a:ext cx="7848600" cy="534987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6610" name="Content Placeholder 3">
            <a:extLst>
              <a:ext uri="{FF2B5EF4-FFF2-40B4-BE49-F238E27FC236}">
                <a16:creationId xmlns:a16="http://schemas.microsoft.com/office/drawing/2014/main" id="{B81EFA3F-4BA8-0891-143E-EB26EB4D8914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2895600" y="1957817"/>
            <a:ext cx="6400800" cy="2234322"/>
          </a:xfrm>
        </p:spPr>
        <p:txBody>
          <a:bodyPr anchor="ctr"/>
          <a:lstStyle/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Assessor Login ID</a:t>
            </a:r>
          </a:p>
          <a:p>
            <a:pPr marL="0" indent="0" algn="ctr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Assessor Password</a:t>
            </a:r>
          </a:p>
        </p:txBody>
      </p:sp>
      <p:sp>
        <p:nvSpPr>
          <p:cNvPr id="205832" name="TextBox 1">
            <a:extLst>
              <a:ext uri="{FF2B5EF4-FFF2-40B4-BE49-F238E27FC236}">
                <a16:creationId xmlns:a16="http://schemas.microsoft.com/office/drawing/2014/main" id="{A245952F-5100-CBA3-4510-9B2CF34926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7" y="6400558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16</a:t>
            </a:r>
            <a:endParaRPr lang="en-US" altLang="en-US" sz="100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11292089-4E57-830A-7F37-08BF99B43BFD}"/>
              </a:ext>
            </a:extLst>
          </p:cNvPr>
          <p:cNvCxnSpPr/>
          <p:nvPr/>
        </p:nvCxnSpPr>
        <p:spPr bwMode="auto">
          <a:xfrm>
            <a:off x="3352800" y="2773363"/>
            <a:ext cx="457200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12731C4-0D12-E24E-A513-471441D05605}"/>
              </a:ext>
            </a:extLst>
          </p:cNvPr>
          <p:cNvCxnSpPr/>
          <p:nvPr/>
        </p:nvCxnSpPr>
        <p:spPr bwMode="auto">
          <a:xfrm>
            <a:off x="3352800" y="3382963"/>
            <a:ext cx="457200" cy="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BFFE9AD-0C0C-8134-FED5-DB7C618B818A}"/>
              </a:ext>
            </a:extLst>
          </p:cNvPr>
          <p:cNvCxnSpPr/>
          <p:nvPr/>
        </p:nvCxnSpPr>
        <p:spPr bwMode="auto">
          <a:xfrm>
            <a:off x="3352800" y="2773363"/>
            <a:ext cx="0" cy="16764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4" name="Oval 3">
            <a:extLst>
              <a:ext uri="{FF2B5EF4-FFF2-40B4-BE49-F238E27FC236}">
                <a16:creationId xmlns:a16="http://schemas.microsoft.com/office/drawing/2014/main" id="{F23306DC-E4EE-1A04-D9E7-2EBD4F4EA230}"/>
              </a:ext>
            </a:extLst>
          </p:cNvPr>
          <p:cNvSpPr/>
          <p:nvPr/>
        </p:nvSpPr>
        <p:spPr bwMode="auto">
          <a:xfrm>
            <a:off x="1905001" y="4297363"/>
            <a:ext cx="4475163" cy="1447800"/>
          </a:xfrm>
          <a:prstGeom prst="ellipse">
            <a:avLst/>
          </a:prstGeom>
          <a:solidFill>
            <a:srgbClr val="B2E3E7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153241-9B43-7888-D4E9-B957EF440A58}"/>
              </a:ext>
            </a:extLst>
          </p:cNvPr>
          <p:cNvSpPr txBox="1"/>
          <p:nvPr/>
        </p:nvSpPr>
        <p:spPr>
          <a:xfrm>
            <a:off x="2133600" y="4572001"/>
            <a:ext cx="396240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 account on USA Bracketing will gain access to the season upon completion of In-Service &amp; Test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8263A51-D54D-1D83-4D75-739A4A6B01CB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1C868D9-FDB0-5194-BA80-59BC82A089E4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334F83B-03B2-96B9-E470-D9F483B5178E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CE581D69-D24F-2CFD-9E47-EBBDF6524BC7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140CFD5-684C-8C36-75B5-C8DF4EAB2936}"/>
              </a:ext>
            </a:extLst>
          </p:cNvPr>
          <p:cNvSpPr txBox="1">
            <a:spLocks/>
          </p:cNvSpPr>
          <p:nvPr/>
        </p:nvSpPr>
        <p:spPr>
          <a:xfrm>
            <a:off x="1531917" y="716188"/>
            <a:ext cx="8678883" cy="91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Logging In</a:t>
            </a:r>
          </a:p>
        </p:txBody>
      </p:sp>
    </p:spTree>
  </p:cSld>
  <p:clrMapOvr>
    <a:masterClrMapping/>
  </p:clrMapOvr>
  <p:transition>
    <p:fade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113556F-171A-B538-60C3-3C8DDF93DC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92" y="383913"/>
            <a:ext cx="11085568" cy="5300699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4C56F373-3C76-54C2-9CEA-B627C35C6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288" y="5530233"/>
            <a:ext cx="9143999" cy="8413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 </a:t>
            </a: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 </a:t>
            </a:r>
            <a:r>
              <a:rPr lang="en-US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MHSAA </a:t>
            </a: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</a:t>
            </a:r>
            <a:r>
              <a:rPr lang="en-US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“My Seasons”</a:t>
            </a:r>
            <a:endParaRPr lang="en-US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AE2286A-19A4-7CA4-2EC4-614D2A01694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7674ADC-74B2-7B43-B09E-8CF8FAF56CDD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5D7A56E-77F5-A44A-2E43-8AF63FA867B7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866B0C6-62D1-7264-DAFB-3910A6D3D2B4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39A90EC8-CE51-A79B-3615-5F792C1087D1}"/>
              </a:ext>
            </a:extLst>
          </p:cNvPr>
          <p:cNvSpPr/>
          <p:nvPr/>
        </p:nvSpPr>
        <p:spPr bwMode="auto">
          <a:xfrm flipV="1">
            <a:off x="994568" y="2719380"/>
            <a:ext cx="1219892" cy="1087992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534DE2A-4C43-5947-070C-F3A4EA1D46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048" y="692209"/>
            <a:ext cx="10681138" cy="4899548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E663750-615A-3314-199C-6D6165EBA2A7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6706716-2726-D63D-5C09-7E53C761931C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0C6C5AF-4EF6-1491-E05D-79C8080872BB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4A89CBF-F8A9-05E3-6172-4F582D394EB5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00706" name="Title 1">
            <a:extLst>
              <a:ext uri="{FF2B5EF4-FFF2-40B4-BE49-F238E27FC236}">
                <a16:creationId xmlns:a16="http://schemas.microsoft.com/office/drawing/2014/main" id="{5E726BC9-EA06-E3E7-4777-8EF55303A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024" y="5511549"/>
            <a:ext cx="9410777" cy="93345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Assessor Dashboard: </a:t>
            </a:r>
            <a:r>
              <a:rPr lang="en-US" altLang="en-US" sz="3200" b="0">
                <a:solidFill>
                  <a:srgbClr val="000000"/>
                </a:solidFill>
              </a:rPr>
              <a:t>Click the “</a:t>
            </a:r>
            <a:r>
              <a:rPr lang="en-US" altLang="en-US" sz="3200">
                <a:solidFill>
                  <a:srgbClr val="A21527"/>
                </a:solidFill>
              </a:rPr>
              <a:t>Add Transaction</a:t>
            </a:r>
            <a:r>
              <a:rPr lang="en-US" altLang="en-US" sz="3200" b="0">
                <a:solidFill>
                  <a:srgbClr val="000000"/>
                </a:solidFill>
              </a:rPr>
              <a:t>” to start</a:t>
            </a:r>
            <a:endParaRPr lang="en-US" altLang="en-US" sz="32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E48943C-5B6E-B6AE-30DB-BF2D3736C70B}"/>
              </a:ext>
            </a:extLst>
          </p:cNvPr>
          <p:cNvSpPr/>
          <p:nvPr/>
        </p:nvSpPr>
        <p:spPr bwMode="auto">
          <a:xfrm flipV="1">
            <a:off x="10327802" y="2687847"/>
            <a:ext cx="1219892" cy="1087992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83317C-D28C-ABE5-57E0-03094B4B3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D8D9B7-B62C-F4DC-0C09-CE20D630FA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848" y="372735"/>
            <a:ext cx="9953203" cy="5565052"/>
          </a:xfrm>
          <a:prstGeom prst="rect">
            <a:avLst/>
          </a:prstGeom>
        </p:spPr>
      </p:pic>
      <p:sp>
        <p:nvSpPr>
          <p:cNvPr id="200706" name="Title 1">
            <a:extLst>
              <a:ext uri="{FF2B5EF4-FFF2-40B4-BE49-F238E27FC236}">
                <a16:creationId xmlns:a16="http://schemas.microsoft.com/office/drawing/2014/main" id="{7486A38A-B876-E067-E3CA-5C8AC3B3D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633" y="3980793"/>
            <a:ext cx="3544615" cy="204642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Assessor Dashboard: </a:t>
            </a:r>
            <a:br>
              <a:rPr lang="en-US" altLang="en-US" sz="2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800" b="0">
                <a:solidFill>
                  <a:schemeClr val="bg1"/>
                </a:solidFill>
              </a:rPr>
              <a:t>List of schools that you </a:t>
            </a:r>
            <a:br>
              <a:rPr lang="en-US" altLang="en-US" sz="2800" b="0">
                <a:solidFill>
                  <a:schemeClr val="bg1"/>
                </a:solidFill>
              </a:rPr>
            </a:br>
            <a:r>
              <a:rPr lang="en-US" altLang="en-US" sz="2800" b="0">
                <a:solidFill>
                  <a:schemeClr val="bg1"/>
                </a:solidFill>
              </a:rPr>
              <a:t>are able to assess will </a:t>
            </a:r>
            <a:br>
              <a:rPr lang="en-US" altLang="en-US" sz="2800" b="0">
                <a:solidFill>
                  <a:schemeClr val="bg1"/>
                </a:solidFill>
              </a:rPr>
            </a:br>
            <a:r>
              <a:rPr lang="en-US" altLang="en-US" sz="2800" b="0">
                <a:solidFill>
                  <a:schemeClr val="bg1"/>
                </a:solidFill>
              </a:rPr>
              <a:t>appear</a:t>
            </a:r>
            <a:endParaRPr lang="en-US" altLang="en-US" sz="2800" b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E11E13-3C4C-2BF0-57FA-CD08979B0E61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E74574D-47F4-D03A-31D2-26C9B8EBBBEB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0ED357B-2C41-58E0-4015-53EE5648A36E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7A5923B-A8FA-3AA1-BE5F-BC6453474A85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683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92CB886-D732-2440-20E7-940AE3E147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339" y="687253"/>
            <a:ext cx="10614847" cy="4889850"/>
          </a:xfrm>
          <a:prstGeom prst="rect">
            <a:avLst/>
          </a:prstGeom>
        </p:spPr>
      </p:pic>
      <p:sp>
        <p:nvSpPr>
          <p:cNvPr id="201730" name="Title 1">
            <a:extLst>
              <a:ext uri="{FF2B5EF4-FFF2-40B4-BE49-F238E27FC236}">
                <a16:creationId xmlns:a16="http://schemas.microsoft.com/office/drawing/2014/main" id="{90E7CD50-1891-1125-E2CF-4FB5401A1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48" y="4217291"/>
            <a:ext cx="10607638" cy="9144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 the </a:t>
            </a:r>
            <a:r>
              <a:rPr lang="en-US" altLang="en-US" sz="3200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assessor for the school</a:t>
            </a: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en-US" altLang="en-US" sz="3200" b="0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will default to your account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755E04-1A08-EE00-3699-66BD6304489C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3B1F6A-2756-5828-01E9-B2AA6C9D5D8A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8A00307-A972-FD7B-64B7-372C37BB8BF1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C4BA24D-F414-FD1F-7314-7530CD67F9AB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73E4B06-DF0A-A6D1-E2FF-B0C7BF69C25F}"/>
              </a:ext>
            </a:extLst>
          </p:cNvPr>
          <p:cNvSpPr/>
          <p:nvPr/>
        </p:nvSpPr>
        <p:spPr bwMode="auto">
          <a:xfrm flipV="1">
            <a:off x="947274" y="2601137"/>
            <a:ext cx="1219892" cy="1087992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92A0F15-2283-AF8C-53BD-D57B5E2606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930" y="677917"/>
            <a:ext cx="10721908" cy="4131709"/>
          </a:xfrm>
          <a:prstGeom prst="rect">
            <a:avLst/>
          </a:prstGeom>
        </p:spPr>
      </p:pic>
      <p:sp>
        <p:nvSpPr>
          <p:cNvPr id="202754" name="Title 1">
            <a:extLst>
              <a:ext uri="{FF2B5EF4-FFF2-40B4-BE49-F238E27FC236}">
                <a16:creationId xmlns:a16="http://schemas.microsoft.com/office/drawing/2014/main" id="{793FC2A1-A627-955B-0E38-B7F891DC2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6132" y="4288221"/>
            <a:ext cx="8690758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Click: </a:t>
            </a:r>
            <a:r>
              <a:rPr lang="en-US" altLang="en-US" sz="3200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Add Assessment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A8543FE-C914-5238-B220-DEC5CC15C508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013B9B6-4BA1-87DC-D97F-9F9703481339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CAFF5FD-E7BB-60C2-FAA2-C4DE005472B5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F19305B-1BD5-DFD8-AB7A-2EAF5A0023B0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149E721-710E-2128-C632-37008ED145C5}"/>
              </a:ext>
            </a:extLst>
          </p:cNvPr>
          <p:cNvSpPr/>
          <p:nvPr/>
        </p:nvSpPr>
        <p:spPr bwMode="auto">
          <a:xfrm flipV="1">
            <a:off x="10327802" y="2538073"/>
            <a:ext cx="1219892" cy="1087992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A0A6ACF-8584-1F07-9DDB-5FC251BB2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6324" y="1324952"/>
            <a:ext cx="7763147" cy="4342248"/>
          </a:xfrm>
          <a:prstGeom prst="rect">
            <a:avLst/>
          </a:prstGeom>
        </p:spPr>
      </p:pic>
      <p:sp>
        <p:nvSpPr>
          <p:cNvPr id="203778" name="Title 1">
            <a:extLst>
              <a:ext uri="{FF2B5EF4-FFF2-40B4-BE49-F238E27FC236}">
                <a16:creationId xmlns:a16="http://schemas.microsoft.com/office/drawing/2014/main" id="{AE63C162-FEDB-C904-49DD-E4F308CA3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4091" y="670956"/>
            <a:ext cx="8686800" cy="92924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Entering Data</a:t>
            </a:r>
          </a:p>
        </p:txBody>
      </p:sp>
      <p:sp>
        <p:nvSpPr>
          <p:cNvPr id="201731" name="Content Placeholder 2">
            <a:extLst>
              <a:ext uri="{FF2B5EF4-FFF2-40B4-BE49-F238E27FC236}">
                <a16:creationId xmlns:a16="http://schemas.microsoft.com/office/drawing/2014/main" id="{8D875F41-9720-1D80-9954-5C4B091B2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4091" y="1600200"/>
            <a:ext cx="7391400" cy="4586844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Select Wrestler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Date of Assessment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Hydrated (Yes or No)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Alpha body weight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Skinfold measurements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/>
              <a:t>Any Comments Needed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en-US" altLang="en-US" sz="24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</a:t>
            </a:r>
            <a:r>
              <a:rPr lang="en-US" altLang="en-US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/>
              <a:t>– </a:t>
            </a:r>
            <a:br>
              <a:rPr lang="en-US" altLang="en-US" sz="2400"/>
            </a:br>
            <a:r>
              <a:rPr lang="en-US" altLang="en-US" sz="2400" i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(data computes automatically)</a:t>
            </a:r>
          </a:p>
        </p:txBody>
      </p:sp>
      <p:sp>
        <p:nvSpPr>
          <p:cNvPr id="220166" name="TextBox 1">
            <a:extLst>
              <a:ext uri="{FF2B5EF4-FFF2-40B4-BE49-F238E27FC236}">
                <a16:creationId xmlns:a16="http://schemas.microsoft.com/office/drawing/2014/main" id="{009E2E7B-F083-9B4B-FCBB-D6AAD0369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52285" y="6399648"/>
            <a:ext cx="6096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17 / 47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BE8C1A0-9294-5937-CDD7-C4FF5ACCAE6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DD697BB-607D-A2C1-D7F7-E265524DDDFD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6B73540-8F7F-E141-886D-517130D8D200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452DF80-12BD-69E8-C2FA-155513E1F21F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Title 1">
            <a:extLst>
              <a:ext uri="{FF2B5EF4-FFF2-40B4-BE49-F238E27FC236}">
                <a16:creationId xmlns:a16="http://schemas.microsoft.com/office/drawing/2014/main" id="{80285E01-B337-0079-06E8-3D628BDC6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1917" y="685800"/>
            <a:ext cx="8678883" cy="9144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Female Wrestlers</a:t>
            </a:r>
          </a:p>
        </p:txBody>
      </p:sp>
      <p:sp>
        <p:nvSpPr>
          <p:cNvPr id="204803" name="Content Placeholder 2">
            <a:extLst>
              <a:ext uri="{FF2B5EF4-FFF2-40B4-BE49-F238E27FC236}">
                <a16:creationId xmlns:a16="http://schemas.microsoft.com/office/drawing/2014/main" id="{70641473-CBBE-ED4C-0E00-776AFF517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31917" y="1676400"/>
            <a:ext cx="10018227" cy="4495800"/>
          </a:xfrm>
        </p:spPr>
        <p:txBody>
          <a:bodyPr anchor="ctr"/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The system will factor in the gender of the wrestler selected automatically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u="sng"/>
              <a:t>ONLY</a:t>
            </a:r>
            <a:r>
              <a:rPr lang="en-US" altLang="en-US" sz="2400"/>
              <a:t> the </a:t>
            </a:r>
            <a:r>
              <a:rPr lang="en-US" altLang="en-US" sz="2400" u="sng"/>
              <a:t>triceps</a:t>
            </a:r>
            <a:r>
              <a:rPr lang="en-US" altLang="en-US" sz="2400"/>
              <a:t> and </a:t>
            </a:r>
            <a:r>
              <a:rPr lang="en-US" altLang="en-US" sz="2400" u="sng"/>
              <a:t>subscapular</a:t>
            </a:r>
            <a:r>
              <a:rPr lang="en-US" altLang="en-US" sz="2400"/>
              <a:t> skinfolds will be entered </a:t>
            </a:r>
            <a:br>
              <a:rPr lang="en-US" altLang="en-US" sz="2400"/>
            </a:br>
            <a:r>
              <a:rPr lang="en-US" altLang="en-US" sz="2400" i="1"/>
              <a:t>(for a total of </a:t>
            </a:r>
            <a:r>
              <a:rPr lang="en-US" altLang="en-US" sz="2400" b="1" i="1"/>
              <a:t>six</a:t>
            </a:r>
            <a:r>
              <a:rPr lang="en-US" altLang="en-US" sz="2400" i="1"/>
              <a:t> (</a:t>
            </a:r>
            <a:r>
              <a:rPr lang="en-US" altLang="en-US" sz="2400" b="1" i="1">
                <a:solidFill>
                  <a:srgbClr val="C00000"/>
                </a:solidFill>
              </a:rPr>
              <a:t>6</a:t>
            </a:r>
            <a:r>
              <a:rPr lang="en-US" altLang="en-US" sz="2400" i="1"/>
              <a:t>) measurements).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/>
              <a:t>Minimal wrestling weight will be calculated at </a:t>
            </a:r>
            <a:r>
              <a:rPr lang="en-US" altLang="en-US" sz="2400" b="1">
                <a:solidFill>
                  <a:srgbClr val="C00000"/>
                </a:solidFill>
                <a:highlight>
                  <a:srgbClr val="FFFF00"/>
                </a:highlight>
                <a:latin typeface="Aptos Black" panose="020B0004020202020204" pitchFamily="34" charset="0"/>
              </a:rPr>
              <a:t>19%</a:t>
            </a:r>
            <a:r>
              <a:rPr lang="en-US" altLang="en-US" sz="2400"/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F7B7AE-1FAA-1B39-081E-516A67438BE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28F933D-3C38-DB1C-BB43-CAFDE05E9B98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9200A8C-D14C-1C23-FF08-BCD430F8BB0E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47F01BD-B995-8F6F-11DF-0CE784C961F1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063C81D-E8DC-F7E7-F521-7ADE84E17C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221" y="691048"/>
            <a:ext cx="10436250" cy="4170950"/>
          </a:xfrm>
          <a:prstGeom prst="rect">
            <a:avLst/>
          </a:prstGeom>
        </p:spPr>
      </p:pic>
      <p:sp>
        <p:nvSpPr>
          <p:cNvPr id="212994" name="Title 1">
            <a:extLst>
              <a:ext uri="{FF2B5EF4-FFF2-40B4-BE49-F238E27FC236}">
                <a16:creationId xmlns:a16="http://schemas.microsoft.com/office/drawing/2014/main" id="{347D7559-3C04-91D7-A8C3-E22E16F83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4142" y="4603531"/>
            <a:ext cx="9833758" cy="101687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Form – </a:t>
            </a:r>
            <a:r>
              <a:rPr lang="en-US" altLang="en-US" sz="3200">
                <a:solidFill>
                  <a:srgbClr val="C00000"/>
                </a:solidFill>
              </a:rPr>
              <a:t>Add Assessment</a:t>
            </a:r>
            <a:endParaRPr lang="en-US" altLang="en-US" sz="3200" b="1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2995" name="Content Placeholder 2">
            <a:extLst>
              <a:ext uri="{FF2B5EF4-FFF2-40B4-BE49-F238E27FC236}">
                <a16:creationId xmlns:a16="http://schemas.microsoft.com/office/drawing/2014/main" id="{4233F645-E868-4109-387E-059D162F6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4143" y="5350848"/>
            <a:ext cx="10306256" cy="944539"/>
          </a:xfrm>
        </p:spPr>
        <p:txBody>
          <a:bodyPr anchor="ctr"/>
          <a:lstStyle/>
          <a:p>
            <a:pPr marL="0" indent="0">
              <a:buNone/>
              <a:defRPr/>
            </a:pPr>
            <a:r>
              <a:rPr lang="en-US" altLang="en-US" sz="2400" b="1"/>
              <a:t>After </a:t>
            </a:r>
            <a:r>
              <a:rPr lang="en-US" altLang="en-US" sz="2400" b="1">
                <a:solidFill>
                  <a:srgbClr val="C00000"/>
                </a:solidFill>
              </a:rPr>
              <a:t>SAVING</a:t>
            </a:r>
            <a:r>
              <a:rPr lang="en-US" altLang="en-US" sz="2400" b="1"/>
              <a:t> an assessment click “</a:t>
            </a:r>
            <a:r>
              <a:rPr lang="en-US" altLang="en-US" sz="2400" b="1">
                <a:solidFill>
                  <a:srgbClr val="C00000"/>
                </a:solidFill>
              </a:rPr>
              <a:t>Add Assessment</a:t>
            </a:r>
            <a:r>
              <a:rPr lang="en-US" altLang="en-US" sz="2400" b="1"/>
              <a:t>” to add another wrestler</a:t>
            </a:r>
          </a:p>
        </p:txBody>
      </p:sp>
      <p:sp>
        <p:nvSpPr>
          <p:cNvPr id="238600" name="TextBox 1">
            <a:extLst>
              <a:ext uri="{FF2B5EF4-FFF2-40B4-BE49-F238E27FC236}">
                <a16:creationId xmlns:a16="http://schemas.microsoft.com/office/drawing/2014/main" id="{D8294F97-3CCB-40E4-C432-9A179BBBE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0516" y="6388526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49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14DCC1-DCC6-6113-70C3-1B6FA4F8F411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7F0012D-E0B9-DD9A-3487-E0D2E35FB1D5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9851E1D-6651-88DB-705B-D72F57582D30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944E6CD-353D-8073-D2FD-9C66350F0BA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82C8232-DF0D-08BA-E152-08FC499DF602}"/>
              </a:ext>
            </a:extLst>
          </p:cNvPr>
          <p:cNvSpPr/>
          <p:nvPr/>
        </p:nvSpPr>
        <p:spPr bwMode="auto">
          <a:xfrm flipV="1">
            <a:off x="9373983" y="2475009"/>
            <a:ext cx="1219892" cy="1087992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C793F84-C0A6-3EAA-2BF7-BBF8DD43EF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10" y="693232"/>
            <a:ext cx="10960517" cy="4380478"/>
          </a:xfrm>
          <a:prstGeom prst="rect">
            <a:avLst/>
          </a:prstGeom>
        </p:spPr>
      </p:pic>
      <p:sp>
        <p:nvSpPr>
          <p:cNvPr id="214018" name="Title 1">
            <a:extLst>
              <a:ext uri="{FF2B5EF4-FFF2-40B4-BE49-F238E27FC236}">
                <a16:creationId xmlns:a16="http://schemas.microsoft.com/office/drawing/2014/main" id="{196BB0FE-8E6C-C72F-8B8F-CF5CCEFA8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777" y="5114786"/>
            <a:ext cx="9833758" cy="8840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Form – Once all assessments are complete for that visit click the “</a:t>
            </a:r>
            <a:r>
              <a:rPr lang="en-US" altLang="en-US" sz="32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Commit Transaction</a:t>
            </a: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 button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26A83B5-A5ED-CF2D-83CD-7427F660375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22C735F-D0FE-BCDB-5779-59D82C635145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78074BE-CA3A-A775-4D7C-9A5E1B6FC0ED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A7F73B0F-8EAE-D653-A06C-61FC736B50E1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AF888C2-0DC7-398E-2A26-B40FEDA4145F}"/>
              </a:ext>
            </a:extLst>
          </p:cNvPr>
          <p:cNvSpPr/>
          <p:nvPr/>
        </p:nvSpPr>
        <p:spPr bwMode="auto">
          <a:xfrm flipV="1">
            <a:off x="10674646" y="2609020"/>
            <a:ext cx="1219892" cy="1087992"/>
          </a:xfrm>
          <a:prstGeom prst="ellipse">
            <a:avLst/>
          </a:prstGeom>
          <a:noFill/>
          <a:ln w="7620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FE4F27A-ECF9-056D-C748-8A6CD15982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640" y="686225"/>
            <a:ext cx="10603887" cy="5068187"/>
          </a:xfrm>
          <a:prstGeom prst="rect">
            <a:avLst/>
          </a:prstGeom>
        </p:spPr>
      </p:pic>
      <p:sp>
        <p:nvSpPr>
          <p:cNvPr id="218114" name="Title 1">
            <a:extLst>
              <a:ext uri="{FF2B5EF4-FFF2-40B4-BE49-F238E27FC236}">
                <a16:creationId xmlns:a16="http://schemas.microsoft.com/office/drawing/2014/main" id="{9A23E509-B738-67A5-5128-516E6C7F3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766" y="5778087"/>
            <a:ext cx="10195034" cy="555764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Assessment Form – Step 6D: </a:t>
            </a:r>
            <a:r>
              <a:rPr lang="en-US" altLang="en-US" sz="2800" b="0"/>
              <a:t>Assessments are </a:t>
            </a:r>
            <a:r>
              <a:rPr lang="en-US" altLang="en-US" sz="2800">
                <a:solidFill>
                  <a:schemeClr val="accent6">
                    <a:lumMod val="50000"/>
                  </a:schemeClr>
                </a:solidFill>
              </a:rPr>
              <a:t>confirmed</a:t>
            </a:r>
            <a:endParaRPr lang="en-US" altLang="en-US" sz="280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4607517-02BE-D7F2-1458-5CF5C8540C6B}"/>
              </a:ext>
            </a:extLst>
          </p:cNvPr>
          <p:cNvSpPr txBox="1">
            <a:spLocks/>
          </p:cNvSpPr>
          <p:nvPr/>
        </p:nvSpPr>
        <p:spPr bwMode="auto">
          <a:xfrm>
            <a:off x="3004672" y="4382537"/>
            <a:ext cx="4724400" cy="433387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  <a:defRPr/>
            </a:pPr>
            <a:r>
              <a:rPr lang="en-US" altLang="en-US" sz="1800" kern="0"/>
              <a:t>Status turns to </a:t>
            </a:r>
            <a:r>
              <a:rPr lang="en-US" altLang="en-US" sz="1800" b="1" kern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</a:t>
            </a:r>
            <a:r>
              <a:rPr lang="en-US" altLang="en-US" sz="1800" kern="0"/>
              <a:t> when confirmed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0B4B8350-2F34-7D1D-0358-A10E19AEF1DC}"/>
              </a:ext>
            </a:extLst>
          </p:cNvPr>
          <p:cNvCxnSpPr>
            <a:cxnSpLocks/>
          </p:cNvCxnSpPr>
          <p:nvPr/>
        </p:nvCxnSpPr>
        <p:spPr bwMode="auto">
          <a:xfrm flipV="1">
            <a:off x="2471272" y="4200553"/>
            <a:ext cx="0" cy="374482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E5DB8A79-37D8-3FBA-904A-A21EA8DA28F4}"/>
              </a:ext>
            </a:extLst>
          </p:cNvPr>
          <p:cNvSpPr/>
          <p:nvPr/>
        </p:nvSpPr>
        <p:spPr bwMode="auto">
          <a:xfrm>
            <a:off x="3004672" y="4206323"/>
            <a:ext cx="4724400" cy="7620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FFC0C84-49ED-695E-DA55-624039401140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06DD29D-AFF4-D622-C005-FC7650E677EC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4319321B-F4BC-65BE-484B-CDE84B3EBF08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7FCD15F-1031-D665-6D59-33AEE5DBF571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F82059-A6BC-2DBC-4A69-2D08F8FD3DC4}"/>
              </a:ext>
            </a:extLst>
          </p:cNvPr>
          <p:cNvCxnSpPr/>
          <p:nvPr/>
        </p:nvCxnSpPr>
        <p:spPr bwMode="auto">
          <a:xfrm>
            <a:off x="2471272" y="4557161"/>
            <a:ext cx="5334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2EEF25-32EA-1B36-5A0A-D499908B49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8559" y="1813078"/>
            <a:ext cx="9181951" cy="4151883"/>
          </a:xfrm>
          <a:prstGeom prst="rect">
            <a:avLst/>
          </a:prstGeom>
        </p:spPr>
      </p:pic>
      <p:sp>
        <p:nvSpPr>
          <p:cNvPr id="219138" name="Title 1">
            <a:extLst>
              <a:ext uri="{FF2B5EF4-FFF2-40B4-BE49-F238E27FC236}">
                <a16:creationId xmlns:a16="http://schemas.microsoft.com/office/drawing/2014/main" id="{532DCD97-5EA9-D7EF-96C8-E064CE19B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8220" y="373518"/>
            <a:ext cx="9869384" cy="82452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Weight Loss Plan</a:t>
            </a:r>
          </a:p>
        </p:txBody>
      </p:sp>
      <p:sp>
        <p:nvSpPr>
          <p:cNvPr id="223235" name="Content Placeholder 2">
            <a:extLst>
              <a:ext uri="{FF2B5EF4-FFF2-40B4-BE49-F238E27FC236}">
                <a16:creationId xmlns:a16="http://schemas.microsoft.com/office/drawing/2014/main" id="{32E64E2F-568D-9A69-B490-8369A28E80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8220" y="1029766"/>
            <a:ext cx="8192984" cy="17526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altLang="en-US" sz="2000"/>
              <a:t>- Access from roster or alpha master report </a:t>
            </a:r>
          </a:p>
          <a:p>
            <a:pPr marL="0" indent="0">
              <a:buNone/>
              <a:defRPr/>
            </a:pPr>
            <a:r>
              <a:rPr lang="en-US" altLang="en-US" sz="2000"/>
              <a:t>- Click on “SCALE” Icon (</a:t>
            </a:r>
            <a:r>
              <a:rPr lang="en-US" altLang="en-US" sz="2000" b="1">
                <a:solidFill>
                  <a:srgbClr val="C00000"/>
                </a:solidFill>
              </a:rPr>
              <a:t>Coach or AD </a:t>
            </a:r>
            <a:r>
              <a:rPr lang="en-US" altLang="en-US" sz="2000"/>
              <a:t>supplies information to the athlete.)</a:t>
            </a:r>
          </a:p>
          <a:p>
            <a:pPr marL="0" indent="0">
              <a:buNone/>
              <a:defRPr/>
            </a:pPr>
            <a:endParaRPr lang="en-US" alt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14180E-3277-1753-BDE0-6F5788746E69}"/>
              </a:ext>
            </a:extLst>
          </p:cNvPr>
          <p:cNvCxnSpPr>
            <a:cxnSpLocks/>
          </p:cNvCxnSpPr>
          <p:nvPr/>
        </p:nvCxnSpPr>
        <p:spPr bwMode="auto">
          <a:xfrm>
            <a:off x="977772" y="3529721"/>
            <a:ext cx="3894724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19A5D2ED-6781-13AF-DBC9-D62E70E16323}"/>
              </a:ext>
            </a:extLst>
          </p:cNvPr>
          <p:cNvSpPr/>
          <p:nvPr/>
        </p:nvSpPr>
        <p:spPr bwMode="auto">
          <a:xfrm flipH="1">
            <a:off x="4661041" y="4617979"/>
            <a:ext cx="405803" cy="381312"/>
          </a:xfrm>
          <a:prstGeom prst="ellipse">
            <a:avLst/>
          </a:prstGeom>
          <a:noFill/>
          <a:ln w="57150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3E256A0-39B4-4146-D936-291F9CB3A9C9}"/>
              </a:ext>
            </a:extLst>
          </p:cNvPr>
          <p:cNvCxnSpPr/>
          <p:nvPr/>
        </p:nvCxnSpPr>
        <p:spPr bwMode="auto">
          <a:xfrm>
            <a:off x="977772" y="1624721"/>
            <a:ext cx="152400" cy="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726CFF0-523F-6FF8-8DE7-8FF621574943}"/>
              </a:ext>
            </a:extLst>
          </p:cNvPr>
          <p:cNvCxnSpPr>
            <a:cxnSpLocks/>
          </p:cNvCxnSpPr>
          <p:nvPr/>
        </p:nvCxnSpPr>
        <p:spPr bwMode="auto">
          <a:xfrm>
            <a:off x="4872496" y="3529721"/>
            <a:ext cx="0" cy="1240823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CE99461-C1D2-5413-5865-D5120265B6A8}"/>
              </a:ext>
            </a:extLst>
          </p:cNvPr>
          <p:cNvCxnSpPr/>
          <p:nvPr/>
        </p:nvCxnSpPr>
        <p:spPr bwMode="auto">
          <a:xfrm>
            <a:off x="977772" y="1624721"/>
            <a:ext cx="0" cy="1905000"/>
          </a:xfrm>
          <a:prstGeom prst="line">
            <a:avLst/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cxnSp>
      <p:sp>
        <p:nvSpPr>
          <p:cNvPr id="250891" name="TextBox 1">
            <a:extLst>
              <a:ext uri="{FF2B5EF4-FFF2-40B4-BE49-F238E27FC236}">
                <a16:creationId xmlns:a16="http://schemas.microsoft.com/office/drawing/2014/main" id="{C618FBB7-6E9A-E630-A03C-3BE611D39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8480" y="6395362"/>
            <a:ext cx="533400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>
              <a:spcBef>
                <a:spcPct val="0"/>
              </a:spcBef>
              <a:buFontTx/>
              <a:buNone/>
            </a:pPr>
            <a:r>
              <a:rPr lang="en-US" altLang="en-US" sz="800"/>
              <a:t>45</a:t>
            </a:r>
            <a:endParaRPr lang="en-US" altLang="en-US" sz="100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ADD7ABC-DDC4-3E84-669F-53084F7A8E82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77FE659-C1A6-2A69-E57F-C057E9EF8BE1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C8C19A-34E4-01B9-212C-35EB9D01662C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AAD5501-2F56-966C-9F66-7121D1EADE0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DD75AB1-145F-F385-5FE7-8DD05FF136E4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3A80BB0-54AF-EDCE-E6BD-FE71DEAC0F57}"/>
              </a:ext>
            </a:extLst>
          </p:cNvPr>
          <p:cNvSpPr/>
          <p:nvPr/>
        </p:nvSpPr>
        <p:spPr bwMode="auto">
          <a:xfrm>
            <a:off x="11397999" y="11725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A570955-BBE4-301B-05F2-7B80AFD777FA}"/>
              </a:ext>
            </a:extLst>
          </p:cNvPr>
          <p:cNvSpPr/>
          <p:nvPr/>
        </p:nvSpPr>
        <p:spPr bwMode="auto">
          <a:xfrm>
            <a:off x="11397999" y="943952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E81B27-C2F9-BB5D-7FA7-68B8B1E6A4F9}"/>
              </a:ext>
            </a:extLst>
          </p:cNvPr>
          <p:cNvSpPr/>
          <p:nvPr/>
        </p:nvSpPr>
        <p:spPr bwMode="auto">
          <a:xfrm>
            <a:off x="11397999" y="715352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DDCE95-B960-CBA3-6528-B46A520676F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366" y="-4283"/>
            <a:ext cx="5900741" cy="6339746"/>
          </a:xfrm>
          <a:prstGeom prst="rect">
            <a:avLst/>
          </a:prstGeom>
        </p:spPr>
      </p:pic>
      <p:sp>
        <p:nvSpPr>
          <p:cNvPr id="220162" name="Title 1">
            <a:extLst>
              <a:ext uri="{FF2B5EF4-FFF2-40B4-BE49-F238E27FC236}">
                <a16:creationId xmlns:a16="http://schemas.microsoft.com/office/drawing/2014/main" id="{223D0E68-142D-AF2B-C5F1-0F005EBD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9561" y="4307080"/>
            <a:ext cx="2293121" cy="153963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 </a:t>
            </a:r>
            <a:b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Weight Loss </a:t>
            </a:r>
            <a:b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32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>
            <a:extLst>
              <a:ext uri="{FF2B5EF4-FFF2-40B4-BE49-F238E27FC236}">
                <a16:creationId xmlns:a16="http://schemas.microsoft.com/office/drawing/2014/main" id="{2FD90444-6854-0D1A-E23C-567B6C533D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31917" y="685800"/>
            <a:ext cx="9120249" cy="914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altLang="en-US" sz="3200" b="1">
                <a:solidFill>
                  <a:srgbClr val="A2152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Let’s Review</a:t>
            </a:r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56DF7C7E-F9F4-9C6F-A98C-C9E5394BD4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31917" y="1600200"/>
            <a:ext cx="9128166" cy="4572000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altLang="en-US" sz="2400" i="1" dirty="0"/>
              <a:t>Remember: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Plan Ahead 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Call Ahead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School Provides Help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Accuracy of Skinfolds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Skinfold Assessment 	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MAX - </a:t>
            </a:r>
            <a:r>
              <a:rPr lang="en-US" altLang="en-US" sz="2400" b="1" dirty="0">
                <a:solidFill>
                  <a:srgbClr val="C00000"/>
                </a:solidFill>
              </a:rPr>
              <a:t>$6.50 </a:t>
            </a:r>
            <a:r>
              <a:rPr lang="en-US" altLang="en-US" sz="2400" b="1" dirty="0"/>
              <a:t>per Athlete</a:t>
            </a:r>
          </a:p>
          <a:p>
            <a:pPr lvl="2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E82D08"/>
              </a:buClr>
              <a:buSzPct val="55000"/>
              <a:defRPr/>
            </a:pPr>
            <a:r>
              <a:rPr lang="en-US" altLang="en-US" sz="2400" b="1" dirty="0"/>
              <a:t>You will be the </a:t>
            </a:r>
            <a:r>
              <a:rPr lang="en-US" altLang="en-US" sz="2400" b="1" u="sng" dirty="0"/>
              <a:t>EXPERT</a:t>
            </a:r>
            <a:r>
              <a:rPr lang="en-US" altLang="en-US" sz="2400" b="1" dirty="0"/>
              <a:t>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55CB14-E35A-0AB1-72FC-2E1FC92E8023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582317E-85B3-7EC9-E3AA-32288FB554E9}"/>
              </a:ext>
            </a:extLst>
          </p:cNvPr>
          <p:cNvSpPr/>
          <p:nvPr/>
        </p:nvSpPr>
        <p:spPr bwMode="auto">
          <a:xfrm>
            <a:off x="11397744" y="11733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3FF2716-5B55-ED80-15EF-79BB6DA3B55F}"/>
              </a:ext>
            </a:extLst>
          </p:cNvPr>
          <p:cNvSpPr/>
          <p:nvPr/>
        </p:nvSpPr>
        <p:spPr bwMode="auto">
          <a:xfrm>
            <a:off x="11397744" y="944788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E65FD21-8076-1870-1D06-55DEC85589DD}"/>
              </a:ext>
            </a:extLst>
          </p:cNvPr>
          <p:cNvSpPr/>
          <p:nvPr/>
        </p:nvSpPr>
        <p:spPr bwMode="auto">
          <a:xfrm>
            <a:off x="11397744" y="716188"/>
            <a:ext cx="152400" cy="1524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D30441-3B52-5B69-CEE4-6C5DA2DF7C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776" y="852373"/>
            <a:ext cx="4351528" cy="5022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B9DC2FD-C28D-93BC-525C-AB5BE98F6DBA}"/>
              </a:ext>
            </a:extLst>
          </p:cNvPr>
          <p:cNvSpPr/>
          <p:nvPr/>
        </p:nvSpPr>
        <p:spPr bwMode="auto">
          <a:xfrm>
            <a:off x="492868" y="926154"/>
            <a:ext cx="11699131" cy="495265"/>
          </a:xfrm>
          <a:prstGeom prst="rect">
            <a:avLst/>
          </a:prstGeom>
          <a:solidFill>
            <a:srgbClr val="00004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6F78CA-D8C0-9393-39F9-AC1AC6A1427B}"/>
              </a:ext>
            </a:extLst>
          </p:cNvPr>
          <p:cNvCxnSpPr>
            <a:cxnSpLocks/>
          </p:cNvCxnSpPr>
          <p:nvPr/>
        </p:nvCxnSpPr>
        <p:spPr>
          <a:xfrm>
            <a:off x="3229583" y="2514600"/>
            <a:ext cx="8962417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516016D6-57F3-9403-46D5-24C80746B2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883" y="2052742"/>
            <a:ext cx="2351314" cy="914400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ACDCA0B-CD4A-B896-991C-9254A506C29D}"/>
              </a:ext>
            </a:extLst>
          </p:cNvPr>
          <p:cNvCxnSpPr>
            <a:cxnSpLocks/>
          </p:cNvCxnSpPr>
          <p:nvPr/>
        </p:nvCxnSpPr>
        <p:spPr>
          <a:xfrm>
            <a:off x="55125" y="2517845"/>
            <a:ext cx="1138135" cy="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AAC7A84-475F-8E2C-C45C-915845C7C7CA}"/>
              </a:ext>
            </a:extLst>
          </p:cNvPr>
          <p:cNvCxnSpPr/>
          <p:nvPr/>
        </p:nvCxnSpPr>
        <p:spPr>
          <a:xfrm>
            <a:off x="0" y="4655127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1" name="Text Box 3">
            <a:extLst>
              <a:ext uri="{FF2B5EF4-FFF2-40B4-BE49-F238E27FC236}">
                <a16:creationId xmlns:a16="http://schemas.microsoft.com/office/drawing/2014/main" id="{B7DE4556-425F-0635-FD18-694076FC0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931863"/>
            <a:ext cx="8686800" cy="9848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Michigan High School Athletic Association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altLang="en-US" sz="2400" b="1">
                <a:solidFill>
                  <a:srgbClr val="00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1661 </a:t>
            </a:r>
            <a:r>
              <a:rPr lang="en-US" altLang="en-US" sz="2400" b="1" err="1">
                <a:solidFill>
                  <a:srgbClr val="00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Ramblewood</a:t>
            </a:r>
            <a:r>
              <a:rPr lang="en-US" altLang="en-US" sz="2400" b="1">
                <a:solidFill>
                  <a:srgbClr val="00004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Drive - East Lansing, MI 48823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CB1F9C7-CCCF-DD32-DBFF-7D65737D2CDD}"/>
              </a:ext>
            </a:extLst>
          </p:cNvPr>
          <p:cNvSpPr txBox="1"/>
          <p:nvPr/>
        </p:nvSpPr>
        <p:spPr>
          <a:xfrm>
            <a:off x="3236419" y="5170488"/>
            <a:ext cx="5768374" cy="107721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8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(517) 332-5046     </a:t>
            </a:r>
            <a:r>
              <a:rPr lang="en-US" altLang="en-US" sz="2800" b="1">
                <a:solidFill>
                  <a:srgbClr val="E82D0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www.mhsaa.com</a:t>
            </a:r>
            <a:endParaRPr lang="en-US" altLang="en-US" sz="2800" b="1">
              <a:solidFill>
                <a:srgbClr val="E82D0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endParaRPr lang="en-US" altLang="en-US">
              <a:solidFill>
                <a:srgbClr val="E82D08"/>
              </a:solidFill>
              <a:latin typeface="Arial Narrow" pitchFamily="34" charset="0"/>
            </a:endParaRPr>
          </a:p>
          <a:p>
            <a:pPr>
              <a:defRPr/>
            </a:pPr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23C60F-3FAC-F0F3-73CD-B6FF943237C9}"/>
              </a:ext>
            </a:extLst>
          </p:cNvPr>
          <p:cNvSpPr/>
          <p:nvPr/>
        </p:nvSpPr>
        <p:spPr bwMode="auto">
          <a:xfrm>
            <a:off x="11401002" y="1173765"/>
            <a:ext cx="152400" cy="152400"/>
          </a:xfrm>
          <a:prstGeom prst="ellipse">
            <a:avLst/>
          </a:prstGeom>
          <a:solidFill>
            <a:srgbClr val="00B05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755DFD73-0DFF-7222-6439-8ED1F8AFCB0F}"/>
              </a:ext>
            </a:extLst>
          </p:cNvPr>
          <p:cNvSpPr/>
          <p:nvPr/>
        </p:nvSpPr>
        <p:spPr bwMode="auto">
          <a:xfrm>
            <a:off x="11401002" y="945165"/>
            <a:ext cx="152400" cy="152400"/>
          </a:xfrm>
          <a:prstGeom prst="ellipse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7A7F4D5-6BAE-679F-6DE5-EF3034BB43BC}"/>
              </a:ext>
            </a:extLst>
          </p:cNvPr>
          <p:cNvSpPr/>
          <p:nvPr/>
        </p:nvSpPr>
        <p:spPr bwMode="auto">
          <a:xfrm>
            <a:off x="11401002" y="716565"/>
            <a:ext cx="152400" cy="152400"/>
          </a:xfrm>
          <a:prstGeom prst="ellipse">
            <a:avLst/>
          </a:prstGeom>
          <a:solidFill>
            <a:srgbClr val="FF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/>
          <a:lstStyle/>
          <a:p>
            <a:pPr marL="742950" indent="-285750">
              <a:lnSpc>
                <a:spcPct val="90000"/>
              </a:lnSpc>
              <a:spcBef>
                <a:spcPct val="20000"/>
              </a:spcBef>
              <a:buFontTx/>
              <a:buChar char="•"/>
              <a:defRPr/>
            </a:pPr>
            <a:endParaRPr lang="en-US" sz="2400">
              <a:latin typeface="Arial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B32E44-58FA-8AE5-B607-281D681A6D02}"/>
              </a:ext>
            </a:extLst>
          </p:cNvPr>
          <p:cNvSpPr/>
          <p:nvPr/>
        </p:nvSpPr>
        <p:spPr>
          <a:xfrm>
            <a:off x="0" y="0"/>
            <a:ext cx="609600" cy="6858000"/>
          </a:xfrm>
          <a:prstGeom prst="rect">
            <a:avLst/>
          </a:prstGeom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8D0CCD-947B-11B9-CF0C-C05BAE0F28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809" y="2740719"/>
            <a:ext cx="5064868" cy="1688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19-20 MHSAA Template [Read-Only]" id="{B24567DA-E519-4027-98FF-300DDF1E5635}" vid="{8F29D263-EF8F-4C42-B091-5881A735C6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19-20 MHSAA Template</Template>
  <TotalTime>0</TotalTime>
  <Words>5842</Words>
  <Application>Microsoft Office PowerPoint</Application>
  <PresentationFormat>Widescreen</PresentationFormat>
  <Paragraphs>920</Paragraphs>
  <Slides>102</Slides>
  <Notes>102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5" baseType="lpstr">
      <vt:lpstr>Aptos Black</vt:lpstr>
      <vt:lpstr>Arial</vt:lpstr>
      <vt:lpstr>Arial Narrow</vt:lpstr>
      <vt:lpstr>Brush Script Std</vt:lpstr>
      <vt:lpstr>Calibri</vt:lpstr>
      <vt:lpstr>Comic Sans MS</vt:lpstr>
      <vt:lpstr>Courier New</vt:lpstr>
      <vt:lpstr>Lucida Handwriting</vt:lpstr>
      <vt:lpstr>Times New Roman</vt:lpstr>
      <vt:lpstr>Webdings</vt:lpstr>
      <vt:lpstr>Wingdings</vt:lpstr>
      <vt:lpstr>Office Theme</vt:lpstr>
      <vt:lpstr>Photo Editor Photo</vt:lpstr>
      <vt:lpstr>PowerPoint Presentation</vt:lpstr>
      <vt:lpstr>Primary Michigan  Wrestling Weight Monitoring Personnel</vt:lpstr>
      <vt:lpstr>In-Service Content</vt:lpstr>
      <vt:lpstr>In-Service Content</vt:lpstr>
      <vt:lpstr>REMINDERS</vt:lpstr>
      <vt:lpstr>Healthy Training</vt:lpstr>
      <vt:lpstr>Training the Coach</vt:lpstr>
      <vt:lpstr>Educating the Athlete &amp; Parent</vt:lpstr>
      <vt:lpstr>Why the Michigan Wrestling Weight Monitoring Program?</vt:lpstr>
      <vt:lpstr>American Medical Association - 1972</vt:lpstr>
      <vt:lpstr>American College of Sports Medicine - 1976</vt:lpstr>
      <vt:lpstr>Components of the Program</vt:lpstr>
      <vt:lpstr>Regulation – Body Fat Limits</vt:lpstr>
      <vt:lpstr>PowerPoint Presentation</vt:lpstr>
      <vt:lpstr>Skinfold Assessor In-Service</vt:lpstr>
      <vt:lpstr>Assessor Candidate Eligibility</vt:lpstr>
      <vt:lpstr>Training the Skinfold Instructor (cont’d)</vt:lpstr>
      <vt:lpstr>PowerPoint Presentation</vt:lpstr>
      <vt:lpstr>Roles &amp; Responsibilities: Skinfold Assessor</vt:lpstr>
      <vt:lpstr>Responsibilities: Skinfold Assessor</vt:lpstr>
      <vt:lpstr>Responsibilities: Skinfold Assessor</vt:lpstr>
      <vt:lpstr>PowerPoint Presentation</vt:lpstr>
      <vt:lpstr>PowerPoint Presentation</vt:lpstr>
      <vt:lpstr>Responsibilities: Participating School</vt:lpstr>
      <vt:lpstr>Responsibilities: Participating School</vt:lpstr>
      <vt:lpstr>Responsibilities: Participating School</vt:lpstr>
      <vt:lpstr>PowerPoint Presentation</vt:lpstr>
      <vt:lpstr>Responsibilities: Participating School</vt:lpstr>
      <vt:lpstr>PowerPoint Presentation</vt:lpstr>
      <vt:lpstr>Responsibilities of the MHSAA</vt:lpstr>
      <vt:lpstr>Responsibilities of the MHSAA</vt:lpstr>
      <vt:lpstr>PowerPoint Presentation</vt:lpstr>
      <vt:lpstr>Hydration Requirement</vt:lpstr>
      <vt:lpstr>Hydration Requirement</vt:lpstr>
      <vt:lpstr>Specific Gravity Assessment Procedure</vt:lpstr>
      <vt:lpstr>PowerPoint Presentation</vt:lpstr>
      <vt:lpstr>Specific Gravity Assessment Procedure</vt:lpstr>
      <vt:lpstr>PowerPoint Presentation</vt:lpstr>
      <vt:lpstr>PowerPoint Presentation</vt:lpstr>
      <vt:lpstr>PowerPoint Presentation</vt:lpstr>
      <vt:lpstr>PowerPoint Presentation</vt:lpstr>
      <vt:lpstr>Specific Gravity Assessment Procedure (cont’d)</vt:lpstr>
      <vt:lpstr>Specific Gravity Assessment</vt:lpstr>
      <vt:lpstr>Specific Gravity Assessment</vt:lpstr>
      <vt:lpstr>PowerPoint Presentation</vt:lpstr>
      <vt:lpstr>Body Composition Prediction Methods</vt:lpstr>
      <vt:lpstr>Body Composition Prediction Methods</vt:lpstr>
      <vt:lpstr>Body Composition Prediction</vt:lpstr>
      <vt:lpstr>Body Composition Prediction</vt:lpstr>
      <vt:lpstr>Body Composition Prediction</vt:lpstr>
      <vt:lpstr>PowerPoint Presentation</vt:lpstr>
      <vt:lpstr>Body Composition Prediction</vt:lpstr>
      <vt:lpstr>Skinfold Assessment Standards</vt:lpstr>
      <vt:lpstr>Conducting the “Alpha Weigh-In” (the Stations)</vt:lpstr>
      <vt:lpstr>Skinfold Assessment Standards</vt:lpstr>
      <vt:lpstr>Skinfold Assessment Standards: Transgender</vt:lpstr>
      <vt:lpstr>Skinfold Assessment Standards</vt:lpstr>
      <vt:lpstr>PowerPoint Presentation</vt:lpstr>
      <vt:lpstr>Assessment Standards</vt:lpstr>
      <vt:lpstr>Assessment Standards</vt:lpstr>
      <vt:lpstr>Assessment Standards</vt:lpstr>
      <vt:lpstr>Assessment Standards</vt:lpstr>
      <vt:lpstr>Assessment Standards</vt:lpstr>
      <vt:lpstr>Assessment Standards</vt:lpstr>
      <vt:lpstr>Assessment Standards</vt:lpstr>
      <vt:lpstr>PowerPoint Presentation</vt:lpstr>
      <vt:lpstr>Assessment Standards</vt:lpstr>
      <vt:lpstr>Assessment Standards</vt:lpstr>
      <vt:lpstr>Assessment Standards</vt:lpstr>
      <vt:lpstr>Assessment Standards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Skinfold Assessment Calculations</vt:lpstr>
      <vt:lpstr>Skinfold Assessment Calculations</vt:lpstr>
      <vt:lpstr>PowerPoint Presentation</vt:lpstr>
      <vt:lpstr>PowerPoint Presentation</vt:lpstr>
      <vt:lpstr>PowerPoint Presentation</vt:lpstr>
      <vt:lpstr>The Appeal Process – Step 1 Reassessment by Original Assessor Step1 may be bypassed and only Step 2 performed</vt:lpstr>
      <vt:lpstr>The Appeal Process – Step 2 Hydrostatic/DXA/BodPod Weighing  Hydrostatic/DXA/BodPod Results are FINAL &amp; BINDING</vt:lpstr>
      <vt:lpstr>The Appeal Process – Step 2 Hydrostatic/DXA/BodPod Weighing  Hydrostatic/DXA/BodPod Results are FINAL &amp; BINDING</vt:lpstr>
      <vt:lpstr>ONLINE PROGRAM</vt:lpstr>
      <vt:lpstr>PowerPoint Presentation</vt:lpstr>
      <vt:lpstr>www.usabracketing.com</vt:lpstr>
      <vt:lpstr>PowerPoint Presentation</vt:lpstr>
      <vt:lpstr>Click  MHSAA under “My Seasons”</vt:lpstr>
      <vt:lpstr>Assessor Dashboard: Click the “Add Transaction” to start</vt:lpstr>
      <vt:lpstr>Assessor Dashboard:  List of schools that you  are able to assess will  appear</vt:lpstr>
      <vt:lpstr>Select the assessor for the school: It will default to your account</vt:lpstr>
      <vt:lpstr>Click: Add Assessment</vt:lpstr>
      <vt:lpstr>Entering Data</vt:lpstr>
      <vt:lpstr>Female Wrestlers</vt:lpstr>
      <vt:lpstr>Assessment Form – Add Assessment</vt:lpstr>
      <vt:lpstr>Assessment Form – Once all assessments are complete for that visit click the “Commit Transaction” button</vt:lpstr>
      <vt:lpstr>Assessment Form – Step 6D: Assessments are confirmed</vt:lpstr>
      <vt:lpstr>Individual Weight Loss Plan</vt:lpstr>
      <vt:lpstr>Individual  Weight Loss  Plan</vt:lpstr>
      <vt:lpstr>Let’s Review</vt:lpstr>
      <vt:lpstr>PowerPoint Presentation</vt:lpstr>
    </vt:vector>
  </TitlesOfParts>
  <Company>Michigan High School Athletic Association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Aug.-Sept 2019 AD In-Service</dc:title>
  <dc:creator>Tom Rashid</dc:creator>
  <cp:lastModifiedBy>Jamie VanDerMoere</cp:lastModifiedBy>
  <cp:revision>1</cp:revision>
  <cp:lastPrinted>2022-08-22T20:04:58Z</cp:lastPrinted>
  <dcterms:created xsi:type="dcterms:W3CDTF">2019-07-29T19:35:33Z</dcterms:created>
  <dcterms:modified xsi:type="dcterms:W3CDTF">2026-10-12T12:18:54Z</dcterms:modified>
</cp:coreProperties>
</file>